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2"/>
  </p:notesMasterIdLst>
  <p:sldIdLst>
    <p:sldId id="271" r:id="rId4"/>
    <p:sldId id="276" r:id="rId5"/>
    <p:sldId id="288" r:id="rId6"/>
    <p:sldId id="289" r:id="rId7"/>
    <p:sldId id="290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1" autoAdjust="0"/>
    <p:restoredTop sz="94630" autoAdjust="0"/>
  </p:normalViewPr>
  <p:slideViewPr>
    <p:cSldViewPr>
      <p:cViewPr varScale="1">
        <p:scale>
          <a:sx n="47" d="100"/>
          <a:sy n="47" d="100"/>
        </p:scale>
        <p:origin x="60" y="9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432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278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79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01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43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60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uc.br/index.php/graduacao-computacao-projeto-pedagogic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01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Apresentação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Ementário;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Metodologia;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Referências bibliográficas;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</a:t>
            </a:r>
            <a:r>
              <a:rPr lang="pt-B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Apresentação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363176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Objetivos:</a:t>
            </a:r>
          </a:p>
          <a:p>
            <a:pPr lvl="1"/>
            <a:r>
              <a:rPr lang="pt-BR" dirty="0" smtClean="0"/>
              <a:t>Fazer com que o educando compreenda a import</a:t>
            </a:r>
            <a:r>
              <a:rPr lang="pt-BR" dirty="0" smtClean="0"/>
              <a:t>ância da utilização de ferramentas de análise orientadas a objetos nos dias de hoje, sendo capaz de elaborar um sistema utilizando a UML como ferramenta de trabalho e seus diagramas dando continuidade com os diagramas de sequência, colaboração, gráfico de estado, atividades em uma ferramenta case.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52353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Apresentação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9159552" cy="518295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Ementário:</a:t>
            </a:r>
          </a:p>
          <a:p>
            <a:pPr lvl="1"/>
            <a:r>
              <a:rPr lang="pt-BR" dirty="0" smtClean="0"/>
              <a:t>Conceitos de Diagrama de Sequência: Atores, Objetos e Linhas de Vida. Foco de Ativação, mensagens ou estímulos, Caso de Uso para a elaboração do Diagrama de Sequência. Auto Chamadas e Condições; Diagrama de Colaboração: Atores, Objetos, vínculos e mensagens; Diagrama de Gráfico de Estado: Compostos, Concorrentes e sincronismo; Diagrama de Atividades: Estado de </a:t>
            </a:r>
            <a:r>
              <a:rPr lang="pt-BR" dirty="0" err="1" smtClean="0"/>
              <a:t>sub-atividade</a:t>
            </a:r>
            <a:r>
              <a:rPr lang="pt-BR" dirty="0" smtClean="0"/>
              <a:t> e Concorrência Dinâmica, Envio e recebimento de sinal. Raias de Natação. Estudos de Caso para implementação dos diagramas. Diagrama de Iteração e suas variações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583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Apresentação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382000" cy="209698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Aulas expositivas, exercícios teóricos, prática com base em estudos de caso, trabalhos em grupo, apresentação de slides e diagramas, pesquisas </a:t>
            </a:r>
            <a:r>
              <a:rPr lang="pt-BR" dirty="0" smtClean="0"/>
              <a:t>na internet.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62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Apresentação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9663608" cy="494904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Referências:</a:t>
            </a:r>
          </a:p>
          <a:p>
            <a:pPr lvl="1"/>
            <a:r>
              <a:rPr lang="pt-BR" sz="2400" spc="-60" dirty="0" smtClean="0"/>
              <a:t>BEZERRA, Eduardo. Princípios de análise e projeto de sistemas com UML. 2ed. Rio de Janeiro: Campus, 2007.</a:t>
            </a:r>
          </a:p>
          <a:p>
            <a:pPr lvl="1"/>
            <a:r>
              <a:rPr lang="pt-BR" sz="2400" spc="-60" dirty="0" smtClean="0"/>
              <a:t>GILLEANES</a:t>
            </a:r>
            <a:r>
              <a:rPr lang="pt-BR" sz="2400" spc="-60" dirty="0"/>
              <a:t>, T. A. Guedes. UML 2: Uma abordagem prática. 3.ed. São Paulo: </a:t>
            </a:r>
            <a:r>
              <a:rPr lang="pt-BR" sz="2400" spc="-60" dirty="0" err="1"/>
              <a:t>Novatec</a:t>
            </a:r>
            <a:r>
              <a:rPr lang="pt-BR" sz="2400" spc="-60" dirty="0"/>
              <a:t>, </a:t>
            </a:r>
            <a:r>
              <a:rPr lang="pt-BR" sz="2400" spc="-60" dirty="0" smtClean="0"/>
              <a:t>2009.</a:t>
            </a:r>
          </a:p>
          <a:p>
            <a:pPr lvl="1"/>
            <a:r>
              <a:rPr lang="pt-BR" sz="2400" spc="-60" dirty="0" smtClean="0"/>
              <a:t>FOWLER, M.: UML essencial: um breve guia para a linguagem padrão de modelagem de objetos. Porto Alegre: </a:t>
            </a:r>
            <a:r>
              <a:rPr lang="pt-BR" sz="2400" spc="-60" dirty="0" err="1" smtClean="0"/>
              <a:t>Bookman</a:t>
            </a:r>
            <a:r>
              <a:rPr lang="pt-BR" sz="2400" spc="-60" dirty="0" smtClean="0"/>
              <a:t>, 2005.</a:t>
            </a:r>
          </a:p>
          <a:p>
            <a:pPr lvl="1"/>
            <a:r>
              <a:rPr lang="pt-BR" sz="2400" spc="-60" dirty="0" smtClean="0"/>
              <a:t>POMPILHO, S.: Análise essencial guia prático de análise de sistemas. Rio de Janeiro: </a:t>
            </a:r>
            <a:r>
              <a:rPr lang="pt-BR" sz="2400" spc="-60" dirty="0" err="1" smtClean="0"/>
              <a:t>Infobook</a:t>
            </a:r>
            <a:r>
              <a:rPr lang="pt-BR" sz="2400" spc="-60" dirty="0" smtClean="0"/>
              <a:t>, 1995.</a:t>
            </a:r>
          </a:p>
          <a:p>
            <a:pPr lvl="1"/>
            <a:r>
              <a:rPr lang="pt-BR" sz="2400" spc="-60" dirty="0" smtClean="0"/>
              <a:t>GANE, Chris. Análise Estruturada de Sistemas. RJ: LTC, 2002.</a:t>
            </a:r>
          </a:p>
          <a:p>
            <a:pPr lvl="1"/>
            <a:r>
              <a:rPr lang="pt-BR" sz="2400" spc="-60" dirty="0" smtClean="0"/>
              <a:t>YOURDON, E. Análise Estruturada Moderna. Rio de Janeiro: Campus, 1990.</a:t>
            </a:r>
          </a:p>
          <a:p>
            <a:pPr lvl="1"/>
            <a:r>
              <a:rPr lang="pt-BR" sz="2400" spc="-60" dirty="0" smtClean="0"/>
              <a:t>DE MARCO, T. Análise estruturada e especificação de sistemas. Rio de Janeiro: Campus, 2001.</a:t>
            </a:r>
            <a:endParaRPr lang="pt-BR" sz="2400" spc="-60" dirty="0"/>
          </a:p>
        </p:txBody>
      </p:sp>
    </p:spTree>
    <p:extLst>
      <p:ext uri="{BB962C8B-B14F-4D97-AF65-F5344CB8AC3E}">
        <p14:creationId xmlns:p14="http://schemas.microsoft.com/office/powerpoint/2010/main" val="2199123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Apresentação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Avaliação: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Prova;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Trabalho em grupo;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</a:t>
            </a:r>
            <a:r>
              <a:rPr lang="pt-BR" dirty="0">
                <a:solidFill>
                  <a:srgbClr val="FFFFFF"/>
                </a:solidFill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00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382000" cy="23267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>
                <a:solidFill>
                  <a:srgbClr val="FFFFFF"/>
                </a:solidFill>
              </a:rPr>
              <a:t>FEUC</a:t>
            </a:r>
            <a:r>
              <a:rPr lang="pt-BR" sz="2800" dirty="0">
                <a:solidFill>
                  <a:srgbClr val="FFFFFF"/>
                </a:solidFill>
                <a:latin typeface="Calibri"/>
              </a:rPr>
              <a:t>. </a:t>
            </a:r>
            <a:r>
              <a:rPr lang="pt-BR" sz="2800" i="1" dirty="0">
                <a:solidFill>
                  <a:srgbClr val="FFFFFF"/>
                </a:solidFill>
                <a:latin typeface="Calibri"/>
              </a:rPr>
              <a:t>Projeto Pedagógico do Curso de Bacharelado em Sistemas de Informação</a:t>
            </a:r>
            <a:r>
              <a:rPr lang="pt-BR" sz="2800" dirty="0">
                <a:solidFill>
                  <a:srgbClr val="FFFFFF"/>
                </a:solidFill>
                <a:latin typeface="Calibri"/>
              </a:rPr>
              <a:t>. Rio de Janeiro, 2013. </a:t>
            </a:r>
            <a:r>
              <a:rPr lang="pt-BR" sz="2800" dirty="0">
                <a:solidFill>
                  <a:srgbClr val="FFFFFF"/>
                </a:solidFill>
              </a:rPr>
              <a:t>Disponível </a:t>
            </a:r>
            <a:r>
              <a:rPr lang="pt-BR" sz="2800" dirty="0">
                <a:solidFill>
                  <a:srgbClr val="FFFFFF"/>
                </a:solidFill>
              </a:rPr>
              <a:t>em: </a:t>
            </a:r>
            <a:r>
              <a:rPr lang="pt-BR" sz="2800" dirty="0">
                <a:solidFill>
                  <a:srgbClr val="FFFFFF"/>
                </a:solidFill>
                <a:hlinkClick r:id="rId3"/>
              </a:rPr>
              <a:t>http://</a:t>
            </a:r>
            <a:r>
              <a:rPr lang="pt-BR" sz="2800" dirty="0">
                <a:solidFill>
                  <a:srgbClr val="FFFFFF"/>
                </a:solidFill>
                <a:hlinkClick r:id="rId3"/>
              </a:rPr>
              <a:t>www.feuc.br/index.php/graduacao-computacao-projeto-pedagogico</a:t>
            </a:r>
            <a:r>
              <a:rPr lang="pt-BR" sz="2800" dirty="0">
                <a:solidFill>
                  <a:srgbClr val="FFFFFF"/>
                </a:solidFill>
              </a:rPr>
              <a:t>. </a:t>
            </a:r>
            <a:r>
              <a:rPr lang="pt-BR" sz="2800" dirty="0">
                <a:solidFill>
                  <a:srgbClr val="FFFFFF"/>
                </a:solidFill>
              </a:rPr>
              <a:t>Acesso em dezembro/2015</a:t>
            </a:r>
            <a:r>
              <a:rPr lang="pt-BR" sz="2800" dirty="0" smtClean="0">
                <a:solidFill>
                  <a:srgbClr val="FFFFFF"/>
                </a:solidFill>
              </a:rPr>
              <a:t>.</a:t>
            </a:r>
            <a:endParaRPr lang="pt-BR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616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466</TotalTime>
  <Words>1177</Words>
  <Application>Microsoft Office PowerPoint</Application>
  <PresentationFormat>Widescreen</PresentationFormat>
  <Paragraphs>63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Apresentação</vt:lpstr>
      <vt:lpstr>Apresentação</vt:lpstr>
      <vt:lpstr>Apresentação</vt:lpstr>
      <vt:lpstr>Apresentação</vt:lpstr>
      <vt:lpstr>Apresentação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varajao</cp:lastModifiedBy>
  <cp:revision>40</cp:revision>
  <dcterms:created xsi:type="dcterms:W3CDTF">2014-04-01T21:25:56Z</dcterms:created>
  <dcterms:modified xsi:type="dcterms:W3CDTF">2019-08-30T00:37:34Z</dcterms:modified>
</cp:coreProperties>
</file>