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50"/>
  </p:notesMasterIdLst>
  <p:sldIdLst>
    <p:sldId id="257" r:id="rId4"/>
    <p:sldId id="258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326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3" r:id="rId33"/>
    <p:sldId id="323" r:id="rId34"/>
    <p:sldId id="324" r:id="rId35"/>
    <p:sldId id="325" r:id="rId36"/>
    <p:sldId id="314" r:id="rId37"/>
    <p:sldId id="315" r:id="rId38"/>
    <p:sldId id="320" r:id="rId39"/>
    <p:sldId id="321" r:id="rId40"/>
    <p:sldId id="322" r:id="rId41"/>
    <p:sldId id="316" r:id="rId42"/>
    <p:sldId id="317" r:id="rId43"/>
    <p:sldId id="318" r:id="rId44"/>
    <p:sldId id="319" r:id="rId45"/>
    <p:sldId id="282" r:id="rId46"/>
    <p:sldId id="312" r:id="rId47"/>
    <p:sldId id="283" r:id="rId48"/>
    <p:sldId id="28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1" autoAdjust="0"/>
    <p:restoredTop sz="94660"/>
  </p:normalViewPr>
  <p:slideViewPr>
    <p:cSldViewPr>
      <p:cViewPr varScale="1">
        <p:scale>
          <a:sx n="92" d="100"/>
          <a:sy n="92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9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3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48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04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9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14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25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32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2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217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490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72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0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26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73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68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09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511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0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87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28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44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89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76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99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37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1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94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07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75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398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47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92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530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67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95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06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1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74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31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4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3/18/2016 7:44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GERÊNCIA DE INFRAESTRUTURA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</a:t>
            </a:r>
            <a:r>
              <a:rPr lang="pt-BR" sz="4000" b="0" smtClean="0">
                <a:solidFill>
                  <a:srgbClr val="FFFFFF">
                    <a:tint val="75000"/>
                  </a:srgbClr>
                </a:solidFill>
              </a:rPr>
              <a:t>: 06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7678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conjunto de atividades inter-relacionadas com um objetivo </a:t>
            </a:r>
            <a:r>
              <a:rPr lang="pt-BR" dirty="0" smtClean="0"/>
              <a:t>especifico;</a:t>
            </a:r>
          </a:p>
          <a:p>
            <a:r>
              <a:rPr lang="pt-BR" dirty="0" smtClean="0"/>
              <a:t>Possui </a:t>
            </a:r>
            <a:r>
              <a:rPr lang="pt-BR" dirty="0"/>
              <a:t>entradas de dados, informações e produtos para, através da identificação dos recursos necessários ao processo, transformar estas entradas nos objetivos previstos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391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41855" y="1484784"/>
            <a:ext cx="8260291" cy="4899080"/>
            <a:chOff x="441855" y="1484784"/>
            <a:chExt cx="8260291" cy="489908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55" y="1484784"/>
              <a:ext cx="8260291" cy="3888432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869375" y="4680304"/>
              <a:ext cx="911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Entrada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515395" y="4680304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Saída</a:t>
              </a:r>
              <a:endParaRPr lang="pt-BR" dirty="0"/>
            </a:p>
          </p:txBody>
        </p:sp>
        <p:cxnSp>
          <p:nvCxnSpPr>
            <p:cNvPr id="14" name="Conector de seta reta 13"/>
            <p:cNvCxnSpPr/>
            <p:nvPr/>
          </p:nvCxnSpPr>
          <p:spPr>
            <a:xfrm>
              <a:off x="836990" y="5078823"/>
              <a:ext cx="99870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7380312" y="5078823"/>
              <a:ext cx="99870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5868144" y="5078823"/>
              <a:ext cx="72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4283968" y="5076491"/>
              <a:ext cx="72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2627784" y="5076491"/>
              <a:ext cx="72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951993" y="3057525"/>
              <a:ext cx="543434" cy="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flipV="1">
              <a:off x="2277270" y="3081340"/>
              <a:ext cx="720080" cy="476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>
              <a:off x="3779912" y="3081340"/>
              <a:ext cx="79208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flipV="1">
              <a:off x="5354562" y="3105155"/>
              <a:ext cx="720080" cy="476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6876256" y="3081340"/>
              <a:ext cx="52385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H="1">
              <a:off x="2766769" y="2060848"/>
              <a:ext cx="58109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541061" y="5737533"/>
              <a:ext cx="15905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 – Cliente</a:t>
              </a:r>
            </a:p>
            <a:p>
              <a:r>
                <a:rPr lang="pt-BR" dirty="0" smtClean="0"/>
                <a:t>F – Fornecedor</a:t>
              </a:r>
            </a:p>
          </p:txBody>
        </p:sp>
        <p:sp>
          <p:nvSpPr>
            <p:cNvPr id="35" name="Seta em curva para cima 34"/>
            <p:cNvSpPr/>
            <p:nvPr/>
          </p:nvSpPr>
          <p:spPr bwMode="auto">
            <a:xfrm rot="10800000">
              <a:off x="610302" y="1605931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Seta em curva para cima 35"/>
            <p:cNvSpPr/>
            <p:nvPr/>
          </p:nvSpPr>
          <p:spPr bwMode="auto">
            <a:xfrm rot="10800000">
              <a:off x="6535406" y="1580583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7" name="Seta em curva para cima 36"/>
            <p:cNvSpPr/>
            <p:nvPr/>
          </p:nvSpPr>
          <p:spPr bwMode="auto">
            <a:xfrm>
              <a:off x="688353" y="4187888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8" name="Seta em curva para cima 37"/>
            <p:cNvSpPr/>
            <p:nvPr/>
          </p:nvSpPr>
          <p:spPr bwMode="auto">
            <a:xfrm>
              <a:off x="6585049" y="4163674"/>
              <a:ext cx="1070714" cy="391398"/>
            </a:xfrm>
            <a:prstGeom prst="curved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754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976473"/>
          </a:xfrm>
        </p:spPr>
        <p:txBody>
          <a:bodyPr/>
          <a:lstStyle/>
          <a:p>
            <a:r>
              <a:rPr lang="pt-BR" dirty="0" smtClean="0"/>
              <a:t>Estrutura de um processo:</a:t>
            </a:r>
          </a:p>
          <a:p>
            <a:pPr lvl="1"/>
            <a:r>
              <a:rPr lang="pt-BR" dirty="0" smtClean="0"/>
              <a:t>Cada </a:t>
            </a:r>
            <a:r>
              <a:rPr lang="pt-BR" dirty="0"/>
              <a:t>processo pode ser quebrado em uma série de tarefas;</a:t>
            </a:r>
          </a:p>
          <a:p>
            <a:pPr lvl="1"/>
            <a:r>
              <a:rPr lang="pt-BR" dirty="0"/>
              <a:t>Cada tarefa terá Entradas e Saídas;</a:t>
            </a:r>
          </a:p>
          <a:p>
            <a:pPr lvl="1"/>
            <a:r>
              <a:rPr lang="pt-BR" dirty="0"/>
              <a:t>Cada tarefa será executada por uma função, que pode ser humana ou executada por software;</a:t>
            </a:r>
          </a:p>
          <a:p>
            <a:pPr lvl="1"/>
            <a:r>
              <a:rPr lang="pt-BR" dirty="0"/>
              <a:t>A execução das funções é controlada por </a:t>
            </a:r>
            <a:r>
              <a:rPr lang="pt-BR" dirty="0" smtClean="0"/>
              <a:t>regras;</a:t>
            </a:r>
            <a:endParaRPr lang="pt-BR" dirty="0"/>
          </a:p>
          <a:p>
            <a:pPr lvl="1"/>
            <a:r>
              <a:rPr lang="pt-BR" dirty="0"/>
              <a:t>Cada processo tem que ter um proprietário: ele define o processo em si.</a:t>
            </a:r>
          </a:p>
        </p:txBody>
      </p:sp>
    </p:spTree>
    <p:extLst>
      <p:ext uri="{BB962C8B-B14F-4D97-AF65-F5344CB8AC3E}">
        <p14:creationId xmlns:p14="http://schemas.microsoft.com/office/powerpoint/2010/main" val="3274183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9512" y="2132856"/>
            <a:ext cx="8856984" cy="2376264"/>
            <a:chOff x="179512" y="1700808"/>
            <a:chExt cx="8856984" cy="237626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16" y="1700808"/>
              <a:ext cx="8782080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>
            <a:xfrm>
              <a:off x="179512" y="2485182"/>
              <a:ext cx="1062199" cy="51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Entradas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8024345" y="2485182"/>
              <a:ext cx="823013" cy="51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Saídas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27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865222"/>
            <a:ext cx="2897072" cy="288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26" name="Texto explicativo retangular com cantos arredondados 25"/>
          <p:cNvSpPr/>
          <p:nvPr/>
        </p:nvSpPr>
        <p:spPr bwMode="auto">
          <a:xfrm>
            <a:off x="381000" y="4958664"/>
            <a:ext cx="3168352" cy="1671093"/>
          </a:xfrm>
          <a:prstGeom prst="wedgeRoundRectCallout">
            <a:avLst>
              <a:gd name="adj1" fmla="val 74275"/>
              <a:gd name="adj2" fmla="val -1161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Estratégia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Portfólio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Financeiro;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Demanda.</a:t>
            </a:r>
          </a:p>
        </p:txBody>
      </p:sp>
      <p:sp>
        <p:nvSpPr>
          <p:cNvPr id="27" name="Texto explicativo retangular com cantos arredondados 26"/>
          <p:cNvSpPr/>
          <p:nvPr/>
        </p:nvSpPr>
        <p:spPr bwMode="auto">
          <a:xfrm>
            <a:off x="43896" y="2696750"/>
            <a:ext cx="3024336" cy="1430386"/>
          </a:xfrm>
          <a:prstGeom prst="wedgeRoundRectCallout">
            <a:avLst>
              <a:gd name="adj1" fmla="val 62294"/>
              <a:gd name="adj2" fmla="val 1339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Operação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Evento;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Incidente;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Cumprimento de Requisição;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Problema;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Acesso.</a:t>
            </a:r>
          </a:p>
        </p:txBody>
      </p:sp>
      <p:sp>
        <p:nvSpPr>
          <p:cNvPr id="28" name="Texto explicativo retangular com cantos arredondados 27"/>
          <p:cNvSpPr/>
          <p:nvPr/>
        </p:nvSpPr>
        <p:spPr bwMode="auto">
          <a:xfrm>
            <a:off x="381000" y="85461"/>
            <a:ext cx="4191000" cy="1081010"/>
          </a:xfrm>
          <a:prstGeom prst="wedgeRoundRectCallout">
            <a:avLst>
              <a:gd name="adj1" fmla="val 38024"/>
              <a:gd name="adj2" fmla="val 1260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Melhoria de Serviço Continuada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Sete passos de melhoria;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Relatório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Avaliação de Serviço.</a:t>
            </a:r>
          </a:p>
        </p:txBody>
      </p:sp>
      <p:sp>
        <p:nvSpPr>
          <p:cNvPr id="29" name="Texto explicativo retangular com cantos arredondados 28"/>
          <p:cNvSpPr/>
          <p:nvPr/>
        </p:nvSpPr>
        <p:spPr bwMode="auto">
          <a:xfrm>
            <a:off x="4572000" y="4437112"/>
            <a:ext cx="4499992" cy="2367441"/>
          </a:xfrm>
          <a:prstGeom prst="wedgeRoundRectCallout">
            <a:avLst>
              <a:gd name="adj1" fmla="val -36506"/>
              <a:gd name="adj2" fmla="val -7162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Transição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Planejamento e Suporte de Transição;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Mudança;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Configuração &amp; de Ativo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Liberação e Implantação;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Validação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Avaliação;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do Conhecimento.</a:t>
            </a:r>
          </a:p>
        </p:txBody>
      </p:sp>
      <p:sp>
        <p:nvSpPr>
          <p:cNvPr id="30" name="Texto explicativo retangular com cantos arredondados 29"/>
          <p:cNvSpPr/>
          <p:nvPr/>
        </p:nvSpPr>
        <p:spPr bwMode="auto">
          <a:xfrm>
            <a:off x="5438345" y="31173"/>
            <a:ext cx="3659574" cy="2392504"/>
          </a:xfrm>
          <a:prstGeom prst="wedgeRoundRectCallout">
            <a:avLst>
              <a:gd name="adj1" fmla="val -54479"/>
              <a:gd name="adj2" fmla="val 743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Desenho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do Catálogo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Nível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Fornecedor;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Disponibilidade;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Continuidade do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Segurança da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3767376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588675"/>
          </a:xfrm>
        </p:spPr>
        <p:txBody>
          <a:bodyPr/>
          <a:lstStyle/>
          <a:p>
            <a:r>
              <a:rPr lang="pt-BR" dirty="0"/>
              <a:t>As principais características dos processos são:</a:t>
            </a:r>
          </a:p>
          <a:p>
            <a:pPr lvl="1"/>
            <a:r>
              <a:rPr lang="pt-BR" dirty="0" smtClean="0"/>
              <a:t>Mensurável;</a:t>
            </a:r>
            <a:endParaRPr lang="pt-BR" dirty="0"/>
          </a:p>
          <a:p>
            <a:pPr lvl="1"/>
            <a:r>
              <a:rPr lang="pt-BR" dirty="0"/>
              <a:t>Guiado para obter o melhor </a:t>
            </a:r>
            <a:r>
              <a:rPr lang="pt-BR" dirty="0" smtClean="0"/>
              <a:t>desempenho;</a:t>
            </a:r>
            <a:endParaRPr lang="pt-BR" dirty="0"/>
          </a:p>
          <a:p>
            <a:pPr lvl="1"/>
            <a:r>
              <a:rPr lang="pt-BR" dirty="0"/>
              <a:t>A razão de um processo existir é que ele vai gerar na sua saída um resultado </a:t>
            </a:r>
            <a:r>
              <a:rPr lang="pt-BR" dirty="0" smtClean="0"/>
              <a:t>específico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Orientado ao cliente: cada processo deve </a:t>
            </a:r>
            <a:r>
              <a:rPr lang="pt-BR" dirty="0" smtClean="0"/>
              <a:t>atender </a:t>
            </a:r>
            <a:r>
              <a:rPr lang="pt-BR" dirty="0"/>
              <a:t>as expectativas destes clientes;</a:t>
            </a:r>
          </a:p>
          <a:p>
            <a:pPr lvl="1"/>
            <a:r>
              <a:rPr lang="pt-BR" dirty="0"/>
              <a:t>Um processo responde a um evento </a:t>
            </a:r>
            <a:r>
              <a:rPr lang="pt-BR" dirty="0" smtClean="0"/>
              <a:t>específico.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23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628960"/>
          </a:xfrm>
        </p:spPr>
        <p:txBody>
          <a:bodyPr/>
          <a:lstStyle/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conjunto de responsabilidades, atividades e autoridades definidas em um processo e aplicadas à uma pessoa ou </a:t>
            </a:r>
            <a:r>
              <a:rPr lang="pt-BR" dirty="0" smtClean="0"/>
              <a:t>equipe;</a:t>
            </a:r>
          </a:p>
          <a:p>
            <a:r>
              <a:rPr lang="pt-BR" dirty="0"/>
              <a:t>Uma única pessoa pode executar vários papéis, por exemplo, o Gerente de Mudanças e o Gerente de Configuração pode ser o mesmo </a:t>
            </a:r>
            <a:r>
              <a:rPr lang="pt-BR" dirty="0" smtClean="0"/>
              <a:t>indivíduo;</a:t>
            </a:r>
          </a:p>
          <a:p>
            <a:r>
              <a:rPr lang="pt-BR" dirty="0"/>
              <a:t>Um indivíduo pode ter o cargo de Gerente de Central de Serviços ou de Infraestrutura e realizar o papel de Suporte de Segundo </a:t>
            </a:r>
            <a:r>
              <a:rPr lang="pt-BR" dirty="0" smtClean="0"/>
              <a:t>nível.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46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- </a:t>
            </a:r>
            <a:r>
              <a:rPr lang="pt-BR" sz="4000" i="1" dirty="0">
                <a:effectLst/>
              </a:rPr>
              <a:t>Proprietário do </a:t>
            </a:r>
            <a:r>
              <a:rPr lang="pt-BR" sz="4000" i="1" dirty="0" smtClean="0">
                <a:effectLst/>
              </a:rPr>
              <a:t>Processo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5693866"/>
          </a:xfrm>
        </p:spPr>
        <p:txBody>
          <a:bodyPr/>
          <a:lstStyle/>
          <a:p>
            <a:r>
              <a:rPr lang="pt-BR" dirty="0"/>
              <a:t>É responsável por assegurar que o processo seja executado conforme acordado e documentado, e que atinja os objetivos propostos:</a:t>
            </a:r>
          </a:p>
          <a:p>
            <a:pPr lvl="1"/>
            <a:r>
              <a:rPr lang="pt-BR" dirty="0"/>
              <a:t>Define estratégia, políticas e padrões, e garante que o processo segue o que foi documentado;</a:t>
            </a:r>
          </a:p>
          <a:p>
            <a:pPr lvl="1"/>
            <a:r>
              <a:rPr lang="pt-BR" dirty="0"/>
              <a:t>Assiste no desenho do processo;</a:t>
            </a:r>
          </a:p>
          <a:p>
            <a:pPr lvl="1"/>
            <a:r>
              <a:rPr lang="pt-BR" dirty="0"/>
              <a:t>Faz revisões periódicas para garantir que o processo atinja seus objetivos;</a:t>
            </a:r>
          </a:p>
          <a:p>
            <a:pPr lvl="1"/>
            <a:r>
              <a:rPr lang="pt-BR" dirty="0"/>
              <a:t>Fornece os recursos;</a:t>
            </a:r>
          </a:p>
          <a:p>
            <a:pPr lvl="1"/>
            <a:r>
              <a:rPr lang="pt-BR" dirty="0"/>
              <a:t>Realizar os treinamentos;</a:t>
            </a:r>
          </a:p>
          <a:p>
            <a:pPr lvl="1"/>
            <a:r>
              <a:rPr lang="pt-BR" dirty="0"/>
              <a:t>Aperfeiçoa o processo.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530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- </a:t>
            </a:r>
            <a:r>
              <a:rPr lang="pt-BR" sz="4000" i="1" dirty="0">
                <a:effectLst/>
              </a:rPr>
              <a:t>Proprietário do </a:t>
            </a:r>
            <a:r>
              <a:rPr lang="pt-BR" sz="4000" i="1" dirty="0" smtClean="0">
                <a:effectLst/>
              </a:rPr>
              <a:t>Serviço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087273"/>
          </a:xfrm>
        </p:spPr>
        <p:txBody>
          <a:bodyPr/>
          <a:lstStyle/>
          <a:p>
            <a:r>
              <a:rPr lang="pt-BR" dirty="0"/>
              <a:t>É responsável pelo cliente para iniciação, transição, manutenção e suporte de um serviço determinado. </a:t>
            </a:r>
          </a:p>
          <a:p>
            <a:pPr lvl="1"/>
            <a:r>
              <a:rPr lang="pt-BR" dirty="0"/>
              <a:t>Faz o contato primário com o cliente;</a:t>
            </a:r>
          </a:p>
          <a:p>
            <a:pPr lvl="1"/>
            <a:r>
              <a:rPr lang="pt-BR" dirty="0"/>
              <a:t>Garante que a entrega e suporte atendem os requisitos;</a:t>
            </a:r>
          </a:p>
          <a:p>
            <a:pPr lvl="1"/>
            <a:r>
              <a:rPr lang="pt-BR" dirty="0"/>
              <a:t>Identifica oportunidades de melhoria no serviço;</a:t>
            </a:r>
          </a:p>
          <a:p>
            <a:pPr lvl="1"/>
            <a:r>
              <a:rPr lang="pt-BR" dirty="0"/>
              <a:t>Faz o contato com os proprietários do processo;</a:t>
            </a:r>
          </a:p>
          <a:p>
            <a:pPr lvl="1"/>
            <a:r>
              <a:rPr lang="pt-BR" dirty="0"/>
              <a:t>Presta contas ao Diretor de </a:t>
            </a:r>
            <a:r>
              <a:rPr lang="pt-BR" dirty="0" smtClean="0"/>
              <a:t>TI.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51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99365"/>
          </a:xfrm>
        </p:spPr>
        <p:txBody>
          <a:bodyPr/>
          <a:lstStyle/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jeito formal de estabelecer os papéis para participantes envolvidos em determinadas atividades ou </a:t>
            </a:r>
            <a:r>
              <a:rPr lang="pt-BR" dirty="0" smtClean="0"/>
              <a:t>processos;</a:t>
            </a:r>
          </a:p>
          <a:p>
            <a:r>
              <a:rPr lang="pt-BR" dirty="0" smtClean="0"/>
              <a:t>Conceito utilizado no COBIT e que também é recomendado como boa prática pela ITIL;</a:t>
            </a:r>
          </a:p>
          <a:p>
            <a:r>
              <a:rPr lang="pt-BR" dirty="0" smtClean="0"/>
              <a:t>Sempre que se define um processo, precisamos definir os envolvidos e seus papéis.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631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56714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Outros conceitos de GSTI:</a:t>
            </a:r>
            <a:endParaRPr lang="pt-BR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Funções;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Processos;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Papéis;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Portfólio e Catálogo de Serviços;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Riscos;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Provedor de Serviço;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ANS, ANO, Contrato;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Disponibilidade;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Pacote de Desenho de Serviço.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173450"/>
          </a:xfrm>
        </p:spPr>
        <p:txBody>
          <a:bodyPr/>
          <a:lstStyle/>
          <a:p>
            <a:r>
              <a:rPr lang="pt-BR" dirty="0"/>
              <a:t>Nesta matriz são especificados os seguintes papéis: 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Responsible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responsáveis pela tarefa. São as pessoas que vão dizer o que estão fazendo;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Accountable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prestam contas. Haverá somente uma pessoa que é a proprietária do processo ou atividade. Deve haver apenas uma pessoa proprietária;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Consulted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consultados. São pessoas que devem ser consultadas na necessidade de compartilhar informação;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Informed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informados durante o progresso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6638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59427"/>
              </p:ext>
            </p:extLst>
          </p:nvPr>
        </p:nvGraphicFramePr>
        <p:xfrm>
          <a:off x="827584" y="1700808"/>
          <a:ext cx="7488832" cy="34563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3423"/>
                <a:gridCol w="1487329"/>
                <a:gridCol w="1930918"/>
                <a:gridCol w="1278581"/>
                <a:gridCol w="1278581"/>
              </a:tblGrid>
              <a:tr h="9426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3600" b="1" u="none" strike="noStrike" dirty="0">
                          <a:effectLst/>
                        </a:rPr>
                        <a:t> </a:t>
                      </a:r>
                      <a:endParaRPr lang="pt-BR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Diretor de TI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Nível de Serviço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Problema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Segurança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1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2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3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4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0785" y="5229200"/>
            <a:ext cx="481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Responsible</a:t>
            </a:r>
            <a:r>
              <a:rPr lang="pt-BR" i="1" dirty="0"/>
              <a:t> - </a:t>
            </a:r>
            <a:r>
              <a:rPr lang="pt-BR" i="1" dirty="0" err="1"/>
              <a:t>Accountable</a:t>
            </a:r>
            <a:r>
              <a:rPr lang="pt-BR" i="1" dirty="0"/>
              <a:t> - </a:t>
            </a:r>
            <a:r>
              <a:rPr lang="pt-BR" i="1" dirty="0" err="1"/>
              <a:t>Consulted</a:t>
            </a:r>
            <a:r>
              <a:rPr lang="pt-BR" i="1" dirty="0"/>
              <a:t> - </a:t>
            </a:r>
            <a:r>
              <a:rPr lang="pt-BR" i="1" dirty="0" err="1"/>
              <a:t>Informed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595013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179606"/>
          </a:xfrm>
        </p:spPr>
        <p:txBody>
          <a:bodyPr/>
          <a:lstStyle/>
          <a:p>
            <a:r>
              <a:rPr lang="pt-BR" dirty="0" smtClean="0"/>
              <a:t>Nada </a:t>
            </a:r>
            <a:r>
              <a:rPr lang="pt-BR" dirty="0"/>
              <a:t>mais é do que a representação de todos os serviços de TI e seus </a:t>
            </a:r>
            <a:r>
              <a:rPr lang="pt-BR" dirty="0" smtClean="0"/>
              <a:t>status e possui </a:t>
            </a:r>
            <a:r>
              <a:rPr lang="pt-BR" dirty="0"/>
              <a:t>3 componentes</a:t>
            </a:r>
            <a:r>
              <a:rPr lang="pt-BR" dirty="0" smtClean="0"/>
              <a:t>: </a:t>
            </a:r>
            <a:endParaRPr lang="pt-BR" dirty="0"/>
          </a:p>
          <a:p>
            <a:pPr lvl="1"/>
            <a:r>
              <a:rPr lang="pt-BR" dirty="0"/>
              <a:t>Pipeline de serviços (funil de serviços</a:t>
            </a:r>
            <a:r>
              <a:rPr lang="pt-BR" dirty="0" smtClean="0"/>
              <a:t>);</a:t>
            </a:r>
            <a:endParaRPr lang="pt-BR" dirty="0"/>
          </a:p>
          <a:p>
            <a:pPr lvl="1"/>
            <a:r>
              <a:rPr lang="pt-BR" dirty="0"/>
              <a:t>Catálogo de </a:t>
            </a:r>
            <a:r>
              <a:rPr lang="pt-BR" dirty="0" smtClean="0"/>
              <a:t>serviços;</a:t>
            </a:r>
            <a:endParaRPr lang="pt-BR" dirty="0"/>
          </a:p>
          <a:p>
            <a:pPr lvl="1"/>
            <a:r>
              <a:rPr lang="pt-BR" dirty="0" smtClean="0"/>
              <a:t>Serviços obsoletos.</a:t>
            </a:r>
          </a:p>
          <a:p>
            <a:r>
              <a:rPr lang="pt-BR" dirty="0" smtClean="0"/>
              <a:t>Na prática pode ser um repositório de docs., de onde se obterá todas as informações dos serviços e seus status no ciclo de vida.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585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1522"/>
          </a:xfrm>
        </p:spPr>
        <p:txBody>
          <a:bodyPr/>
          <a:lstStyle/>
          <a:p>
            <a:r>
              <a:rPr lang="pt-BR" dirty="0" smtClean="0"/>
              <a:t>Nada </a:t>
            </a:r>
            <a:r>
              <a:rPr lang="pt-BR" dirty="0"/>
              <a:t>mais é do que a representação de todos os serviços de TI e seus status e possui 3 componentes</a:t>
            </a:r>
            <a:r>
              <a:rPr lang="pt-BR" dirty="0" smtClean="0"/>
              <a:t>: </a:t>
            </a:r>
            <a:endParaRPr lang="pt-BR" dirty="0"/>
          </a:p>
          <a:p>
            <a:pPr lvl="1"/>
            <a:r>
              <a:rPr lang="pt-BR" dirty="0">
                <a:solidFill>
                  <a:srgbClr val="FFFF00"/>
                </a:solidFill>
              </a:rPr>
              <a:t>Pipeline de serviços (funil de serviços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/>
              <a:t>Catálogo de </a:t>
            </a:r>
            <a:r>
              <a:rPr lang="pt-BR" dirty="0" smtClean="0"/>
              <a:t>serviços;</a:t>
            </a:r>
            <a:endParaRPr lang="pt-BR" dirty="0"/>
          </a:p>
          <a:p>
            <a:pPr lvl="1"/>
            <a:r>
              <a:rPr lang="pt-BR" dirty="0" smtClean="0"/>
              <a:t>Serviços obsoletos.</a:t>
            </a:r>
            <a:endParaRPr lang="pt-BR" sz="5000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4005064"/>
            <a:ext cx="8511480" cy="2736304"/>
          </a:xfrm>
          <a:prstGeom prst="wedgeRoundRectCallout">
            <a:avLst>
              <a:gd name="adj1" fmla="val -39657"/>
              <a:gd name="adj2" fmla="val -8304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O funil irá conter todos os serviços futuros que são propostos ou estão em desenvolvimento. A ideia do funil é que todas as demandas são jogadas dentro dele, mas só algumas vão sair do funil e transformar-se em um serviço operacional. </a:t>
            </a:r>
            <a:r>
              <a:rPr lang="pt-BR" sz="2400" dirty="0" smtClean="0"/>
              <a:t>Priorizar </a:t>
            </a:r>
            <a:r>
              <a:rPr lang="pt-BR" sz="2400" dirty="0"/>
              <a:t>o que a TI vai </a:t>
            </a:r>
            <a:r>
              <a:rPr lang="pt-BR" sz="2400" dirty="0" smtClean="0"/>
              <a:t>desenvolver é o ponto aqui. A </a:t>
            </a:r>
            <a:r>
              <a:rPr lang="pt-BR" sz="2400" dirty="0"/>
              <a:t>decisão </a:t>
            </a:r>
            <a:r>
              <a:rPr lang="pt-BR" sz="2400" dirty="0" smtClean="0"/>
              <a:t>deve ser </a:t>
            </a:r>
            <a:r>
              <a:rPr lang="pt-BR" sz="2400" dirty="0"/>
              <a:t>baseada no que é estratégico para a organização, no que de fato vai gerar retorno sobre o </a:t>
            </a:r>
            <a:r>
              <a:rPr lang="pt-BR" sz="2400" dirty="0" smtClean="0"/>
              <a:t>investimento.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8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1522"/>
          </a:xfrm>
        </p:spPr>
        <p:txBody>
          <a:bodyPr/>
          <a:lstStyle/>
          <a:p>
            <a:r>
              <a:rPr lang="pt-BR" dirty="0" smtClean="0"/>
              <a:t>Nada </a:t>
            </a:r>
            <a:r>
              <a:rPr lang="pt-BR" dirty="0"/>
              <a:t>mais é do que a representação de todos os serviços de TI e seus status e possui 3 componentes</a:t>
            </a:r>
            <a:r>
              <a:rPr lang="pt-BR" dirty="0" smtClean="0"/>
              <a:t>: </a:t>
            </a:r>
            <a:endParaRPr lang="pt-BR" dirty="0"/>
          </a:p>
          <a:p>
            <a:pPr lvl="1"/>
            <a:r>
              <a:rPr lang="pt-BR" dirty="0"/>
              <a:t>Pipeline de serviços (funil de serviços</a:t>
            </a:r>
            <a:r>
              <a:rPr lang="pt-BR" dirty="0" smtClean="0"/>
              <a:t>);</a:t>
            </a:r>
            <a:endParaRPr lang="pt-BR" dirty="0"/>
          </a:p>
          <a:p>
            <a:pPr lvl="1"/>
            <a:r>
              <a:rPr lang="pt-BR" dirty="0">
                <a:solidFill>
                  <a:srgbClr val="FFFF00"/>
                </a:solidFill>
              </a:rPr>
              <a:t>Catálogo de </a:t>
            </a:r>
            <a:r>
              <a:rPr lang="pt-BR" dirty="0" smtClean="0">
                <a:solidFill>
                  <a:srgbClr val="FFFF00"/>
                </a:solidFill>
              </a:rPr>
              <a:t>serviços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Serviços obsoletos.</a:t>
            </a:r>
            <a:endParaRPr lang="pt-BR" sz="5000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4365104"/>
            <a:ext cx="8511480" cy="2016224"/>
          </a:xfrm>
          <a:prstGeom prst="wedgeRoundRectCallout">
            <a:avLst>
              <a:gd name="adj1" fmla="val -39508"/>
              <a:gd name="adj2" fmla="val -906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C</a:t>
            </a:r>
            <a:r>
              <a:rPr lang="pt-BR" sz="2400" dirty="0" smtClean="0"/>
              <a:t>ontém </a:t>
            </a:r>
            <a:r>
              <a:rPr lang="pt-BR" sz="2400" dirty="0"/>
              <a:t>todos os serviços de TI que são oferecidos aos clientes e serviços que já foram liberados e que de fato vão entrar em operação. Este catálogo contém detalhes dos serviços, quais unidades do negócio utilizam os serviços e os processos de negócio baseados nos </a:t>
            </a:r>
            <a:r>
              <a:rPr lang="pt-BR" sz="2400" dirty="0" smtClean="0"/>
              <a:t>serviços.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2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1522"/>
          </a:xfrm>
        </p:spPr>
        <p:txBody>
          <a:bodyPr/>
          <a:lstStyle/>
          <a:p>
            <a:r>
              <a:rPr lang="pt-BR" dirty="0" smtClean="0"/>
              <a:t>Nada </a:t>
            </a:r>
            <a:r>
              <a:rPr lang="pt-BR" dirty="0"/>
              <a:t>mais é do que a representação de todos os serviços de TI e seus status e possui 3 componentes</a:t>
            </a:r>
            <a:r>
              <a:rPr lang="pt-BR" dirty="0" smtClean="0"/>
              <a:t>: </a:t>
            </a:r>
            <a:endParaRPr lang="pt-BR" dirty="0"/>
          </a:p>
          <a:p>
            <a:pPr lvl="1"/>
            <a:r>
              <a:rPr lang="pt-BR" dirty="0"/>
              <a:t>Pipeline de serviços (funil de serviços</a:t>
            </a:r>
            <a:r>
              <a:rPr lang="pt-BR" dirty="0" smtClean="0"/>
              <a:t>);</a:t>
            </a:r>
            <a:endParaRPr lang="pt-BR" dirty="0"/>
          </a:p>
          <a:p>
            <a:pPr lvl="1"/>
            <a:r>
              <a:rPr lang="pt-BR" dirty="0"/>
              <a:t>Catálogo de </a:t>
            </a:r>
            <a:r>
              <a:rPr lang="pt-BR" dirty="0" smtClean="0"/>
              <a:t>serviços;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Serviços obsoletos</a:t>
            </a:r>
            <a:r>
              <a:rPr lang="pt-BR" dirty="0" smtClean="0"/>
              <a:t>.</a:t>
            </a:r>
            <a:endParaRPr lang="pt-BR" sz="5000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4679641"/>
            <a:ext cx="8511480" cy="909600"/>
          </a:xfrm>
          <a:prstGeom prst="wedgeRoundRectCallout">
            <a:avLst>
              <a:gd name="adj1" fmla="val -39413"/>
              <a:gd name="adj2" fmla="val -1207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São os serviços descontinuados, que não estão mais em produção.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6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03502" y="779638"/>
            <a:ext cx="7537806" cy="5444190"/>
            <a:chOff x="1003502" y="779638"/>
            <a:chExt cx="7537806" cy="544419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2" y="779638"/>
              <a:ext cx="7524328" cy="544419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547664" y="5484254"/>
              <a:ext cx="3292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FF00"/>
                  </a:solidFill>
                </a:rPr>
                <a:t>Serviços disponíveis no passado, presente e futuro.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9" name="Chave esquerda 8"/>
            <p:cNvSpPr/>
            <p:nvPr/>
          </p:nvSpPr>
          <p:spPr>
            <a:xfrm>
              <a:off x="6084168" y="1318916"/>
              <a:ext cx="288032" cy="3816424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0" name="Chave esquerda 9"/>
            <p:cNvSpPr/>
            <p:nvPr/>
          </p:nvSpPr>
          <p:spPr>
            <a:xfrm>
              <a:off x="5864396" y="4693969"/>
              <a:ext cx="332947" cy="882741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3" name="Chave esquerda 12"/>
            <p:cNvSpPr/>
            <p:nvPr/>
          </p:nvSpPr>
          <p:spPr>
            <a:xfrm>
              <a:off x="5697253" y="5576710"/>
              <a:ext cx="314907" cy="373855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cxnSp>
          <p:nvCxnSpPr>
            <p:cNvPr id="15" name="Conector angulado 14"/>
            <p:cNvCxnSpPr/>
            <p:nvPr/>
          </p:nvCxnSpPr>
          <p:spPr>
            <a:xfrm>
              <a:off x="4932040" y="2780928"/>
              <a:ext cx="1080120" cy="432048"/>
            </a:xfrm>
            <a:prstGeom prst="bentConnector3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o 50"/>
            <p:cNvGrpSpPr/>
            <p:nvPr/>
          </p:nvGrpSpPr>
          <p:grpSpPr>
            <a:xfrm>
              <a:off x="4927595" y="3645024"/>
              <a:ext cx="870131" cy="1490315"/>
              <a:chOff x="4927595" y="3645024"/>
              <a:chExt cx="870131" cy="1490315"/>
            </a:xfrm>
          </p:grpSpPr>
          <p:cxnSp>
            <p:nvCxnSpPr>
              <p:cNvPr id="39" name="Conector angulado 38"/>
              <p:cNvCxnSpPr/>
              <p:nvPr/>
            </p:nvCxnSpPr>
            <p:spPr>
              <a:xfrm flipV="1">
                <a:off x="5457744" y="5128989"/>
                <a:ext cx="339982" cy="1"/>
              </a:xfrm>
              <a:prstGeom prst="bentConnector3">
                <a:avLst/>
              </a:prstGeom>
              <a:ln w="222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 flipV="1">
                <a:off x="5467269" y="3645024"/>
                <a:ext cx="0" cy="1490315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>
              <a:xfrm flipV="1">
                <a:off x="4927595" y="3651374"/>
                <a:ext cx="544755" cy="1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o 57"/>
            <p:cNvGrpSpPr/>
            <p:nvPr/>
          </p:nvGrpSpPr>
          <p:grpSpPr>
            <a:xfrm>
              <a:off x="4927078" y="4578361"/>
              <a:ext cx="702201" cy="1185277"/>
              <a:chOff x="4927078" y="4578361"/>
              <a:chExt cx="702201" cy="1185277"/>
            </a:xfrm>
          </p:grpSpPr>
          <p:cxnSp>
            <p:nvCxnSpPr>
              <p:cNvPr id="53" name="Conector angulado 52"/>
              <p:cNvCxnSpPr/>
              <p:nvPr/>
            </p:nvCxnSpPr>
            <p:spPr>
              <a:xfrm flipV="1">
                <a:off x="5289297" y="5757287"/>
                <a:ext cx="339982" cy="1"/>
              </a:xfrm>
              <a:prstGeom prst="bentConnector3">
                <a:avLst/>
              </a:prstGeom>
              <a:ln w="222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 flipV="1">
                <a:off x="5298822" y="4581128"/>
                <a:ext cx="0" cy="1182510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4927078" y="4578361"/>
                <a:ext cx="371744" cy="2767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aixaDeTexto 3"/>
            <p:cNvSpPr txBox="1"/>
            <p:nvPr/>
          </p:nvSpPr>
          <p:spPr>
            <a:xfrm>
              <a:off x="6080185" y="828145"/>
              <a:ext cx="2461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Ciclo de vida de serviços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20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Catálogo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789003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documento à parte que é visível para os </a:t>
            </a:r>
            <a:r>
              <a:rPr lang="pt-BR" dirty="0" smtClean="0"/>
              <a:t>clientes;</a:t>
            </a:r>
          </a:p>
          <a:p>
            <a:r>
              <a:rPr lang="pt-BR" dirty="0" smtClean="0"/>
              <a:t>Ele </a:t>
            </a:r>
            <a:r>
              <a:rPr lang="pt-BR" dirty="0"/>
              <a:t>consiste de serviços que estão presentes na fase de operações de serviços e daqueles que estão </a:t>
            </a:r>
            <a:r>
              <a:rPr lang="pt-BR" dirty="0" smtClean="0"/>
              <a:t>aprovados;</a:t>
            </a:r>
          </a:p>
          <a:p>
            <a:r>
              <a:rPr lang="pt-BR" dirty="0" smtClean="0"/>
              <a:t>Resume </a:t>
            </a:r>
            <a:r>
              <a:rPr lang="pt-BR" dirty="0"/>
              <a:t>para os clientes os serviços que a TI oferece e suas </a:t>
            </a:r>
            <a:r>
              <a:rPr lang="pt-BR" dirty="0" smtClean="0"/>
              <a:t>características;</a:t>
            </a:r>
          </a:p>
          <a:p>
            <a:r>
              <a:rPr lang="pt-BR" dirty="0" smtClean="0"/>
              <a:t>Podem ser de dois tipos:</a:t>
            </a:r>
          </a:p>
          <a:p>
            <a:pPr lvl="1"/>
            <a:r>
              <a:rPr lang="pt-BR" dirty="0" smtClean="0"/>
              <a:t>Catálogo de serviço do negócio;</a:t>
            </a:r>
          </a:p>
          <a:p>
            <a:pPr lvl="1"/>
            <a:r>
              <a:rPr lang="pt-BR" dirty="0" smtClean="0"/>
              <a:t>Catálogo de serviço técnico.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90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Catálogo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789003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documento à parte que é visível para os </a:t>
            </a:r>
            <a:r>
              <a:rPr lang="pt-BR" dirty="0" smtClean="0"/>
              <a:t>clientes;</a:t>
            </a:r>
          </a:p>
          <a:p>
            <a:r>
              <a:rPr lang="pt-BR" dirty="0" smtClean="0"/>
              <a:t>Ele </a:t>
            </a:r>
            <a:r>
              <a:rPr lang="pt-BR" dirty="0"/>
              <a:t>consiste de serviços que estão presentes na fase de operações de serviços e daqueles que estão </a:t>
            </a:r>
            <a:r>
              <a:rPr lang="pt-BR" dirty="0" smtClean="0"/>
              <a:t>aprovados;</a:t>
            </a:r>
          </a:p>
          <a:p>
            <a:r>
              <a:rPr lang="pt-BR" dirty="0" smtClean="0"/>
              <a:t>Resume </a:t>
            </a:r>
            <a:r>
              <a:rPr lang="pt-BR" dirty="0"/>
              <a:t>para os clientes os serviços que a TI oferece e suas </a:t>
            </a:r>
            <a:r>
              <a:rPr lang="pt-BR" dirty="0" smtClean="0"/>
              <a:t>características;</a:t>
            </a:r>
          </a:p>
          <a:p>
            <a:r>
              <a:rPr lang="pt-BR" dirty="0" smtClean="0"/>
              <a:t>Podem ser de dois tipos: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Catálogo de serviço do negócio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Catálogo de serviço técnico.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1411552"/>
            <a:ext cx="8511480" cy="2809536"/>
          </a:xfrm>
          <a:prstGeom prst="wedgeRoundRectCallout">
            <a:avLst>
              <a:gd name="adj1" fmla="val -39210"/>
              <a:gd name="adj2" fmla="val 923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Este é o catálogo de serviço que o cliente pode ver;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Contém </a:t>
            </a:r>
            <a:r>
              <a:rPr lang="pt-BR" sz="2400" dirty="0"/>
              <a:t>detalhes </a:t>
            </a:r>
            <a:r>
              <a:rPr lang="pt-BR" sz="2400" dirty="0" smtClean="0"/>
              <a:t>sobre os </a:t>
            </a:r>
            <a:r>
              <a:rPr lang="pt-BR" sz="2400" dirty="0"/>
              <a:t>serviços de TI entregues ao cliente;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Ele inclui relacionamentos com as unidades de negócio e processos de negócio que são baseados nestes serviços;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Facilita o desenvolvimento do processo de Gerenciamento de Nível de Serviço, pois se saberá quais são os clientes do serviço e suas </a:t>
            </a:r>
            <a:r>
              <a:rPr lang="pt-BR" sz="2400" dirty="0" smtClean="0"/>
              <a:t>necessidades.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7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Catálogo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789003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documento à parte que é visível para os </a:t>
            </a:r>
            <a:r>
              <a:rPr lang="pt-BR" dirty="0" smtClean="0"/>
              <a:t>clientes;</a:t>
            </a:r>
          </a:p>
          <a:p>
            <a:r>
              <a:rPr lang="pt-BR" dirty="0" smtClean="0"/>
              <a:t>Ele </a:t>
            </a:r>
            <a:r>
              <a:rPr lang="pt-BR" dirty="0"/>
              <a:t>consiste de serviços que estão presentes na fase de operações de serviços e daqueles que estão </a:t>
            </a:r>
            <a:r>
              <a:rPr lang="pt-BR" dirty="0" smtClean="0"/>
              <a:t>aprovados;</a:t>
            </a:r>
          </a:p>
          <a:p>
            <a:r>
              <a:rPr lang="pt-BR" dirty="0" smtClean="0"/>
              <a:t>Resume </a:t>
            </a:r>
            <a:r>
              <a:rPr lang="pt-BR" dirty="0"/>
              <a:t>para os clientes os serviços que a TI oferece e suas </a:t>
            </a:r>
            <a:r>
              <a:rPr lang="pt-BR" dirty="0" smtClean="0"/>
              <a:t>características;</a:t>
            </a:r>
          </a:p>
          <a:p>
            <a:r>
              <a:rPr lang="pt-BR" dirty="0" smtClean="0"/>
              <a:t>Podem ser de dois tipos:</a:t>
            </a:r>
          </a:p>
          <a:p>
            <a:pPr lvl="1"/>
            <a:r>
              <a:rPr lang="pt-BR" dirty="0" smtClean="0"/>
              <a:t>Catálogo de serviço do negócio;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Catálogo de serviço técnico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16260" y="332656"/>
            <a:ext cx="8648228" cy="4248472"/>
          </a:xfrm>
          <a:prstGeom prst="wedgeRoundRectCallout">
            <a:avLst>
              <a:gd name="adj1" fmla="val -40242"/>
              <a:gd name="adj2" fmla="val 795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Deriva do catálogo de serviço do negócio e não faz parte da visão do cliente;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Contém </a:t>
            </a:r>
            <a:r>
              <a:rPr lang="pt-BR" sz="2400" dirty="0"/>
              <a:t>detalhes </a:t>
            </a:r>
            <a:r>
              <a:rPr lang="pt-BR" sz="2400" dirty="0" smtClean="0"/>
              <a:t>dos </a:t>
            </a:r>
            <a:r>
              <a:rPr lang="pt-BR" sz="2400" dirty="0"/>
              <a:t>serviços de TI entregues ao cliente;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Inclui </a:t>
            </a:r>
            <a:r>
              <a:rPr lang="pt-BR" sz="2400" dirty="0"/>
              <a:t>relacionamentos para os serviços de suporte, serviços compartilhados, componentes e itens de configuração necessários para suportar a provisão de serviços ao negócio;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Serve como apoio para a construção de relacionamento entre os serviços, </a:t>
            </a:r>
            <a:r>
              <a:rPr lang="pt-BR" sz="2400" dirty="0" smtClean="0"/>
              <a:t>SLA, </a:t>
            </a:r>
            <a:r>
              <a:rPr lang="pt-BR" sz="2400" dirty="0"/>
              <a:t>contratos e </a:t>
            </a:r>
            <a:r>
              <a:rPr lang="pt-BR" sz="2400" dirty="0" smtClean="0"/>
              <a:t>componentes;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Também </a:t>
            </a:r>
            <a:r>
              <a:rPr lang="pt-BR" sz="2400" dirty="0"/>
              <a:t>serve para identificar a tecnologia necessária para suportar um serviço e os grupos de suporte que suportam os componentes.</a:t>
            </a:r>
          </a:p>
        </p:txBody>
      </p:sp>
    </p:spTree>
    <p:extLst>
      <p:ext uri="{BB962C8B-B14F-4D97-AF65-F5344CB8AC3E}">
        <p14:creationId xmlns:p14="http://schemas.microsoft.com/office/powerpoint/2010/main" val="86335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Conceitos gerais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92559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Comumente empresas criam departamentos;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Possui um grupo de especialistas;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Podem trabalhar isolados;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Sem comunicação adequada entre eles;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Atendem os seus interesses ou de seu gerente ao invés do cliente.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85175"/>
            <a:ext cx="3207843" cy="22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67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Riscos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04118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definido como um resultado incerto, como uma oportunidade positiva ou uma ameaça </a:t>
            </a:r>
            <a:r>
              <a:rPr lang="pt-BR" dirty="0" smtClean="0"/>
              <a:t>negativa;</a:t>
            </a:r>
          </a:p>
          <a:p>
            <a:r>
              <a:rPr lang="pt-BR" dirty="0"/>
              <a:t>Gerenciar riscos requer identificação e controle da exposição aos riscos (vulnerabilidade), a qual pode ter um impacto no alcance de um </a:t>
            </a:r>
            <a:r>
              <a:rPr lang="pt-BR" dirty="0" smtClean="0"/>
              <a:t>objetivo;</a:t>
            </a:r>
          </a:p>
          <a:p>
            <a:r>
              <a:rPr lang="pt-BR" dirty="0" smtClean="0"/>
              <a:t>Possui duas fases distintas:</a:t>
            </a:r>
          </a:p>
          <a:p>
            <a:pPr lvl="1"/>
            <a:r>
              <a:rPr lang="pt-BR" dirty="0" smtClean="0"/>
              <a:t>Análise de Riscos;</a:t>
            </a:r>
          </a:p>
          <a:p>
            <a:pPr lvl="1"/>
            <a:r>
              <a:rPr lang="pt-BR" dirty="0" smtClean="0"/>
              <a:t>Gerenciamento de Riscos.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954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Riscos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04118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definido como um resultado incerto, como uma oportunidade positiva ou uma ameaça </a:t>
            </a:r>
            <a:r>
              <a:rPr lang="pt-BR" dirty="0" smtClean="0"/>
              <a:t>negativa;</a:t>
            </a:r>
          </a:p>
          <a:p>
            <a:r>
              <a:rPr lang="pt-BR" dirty="0"/>
              <a:t>Gerenciar riscos requer identificação e controle da exposição aos riscos (vulnerabilidade), a qual pode ter um impacto no alcance de um </a:t>
            </a:r>
            <a:r>
              <a:rPr lang="pt-BR" dirty="0" smtClean="0"/>
              <a:t>objetivo;</a:t>
            </a:r>
          </a:p>
          <a:p>
            <a:r>
              <a:rPr lang="pt-BR" dirty="0" smtClean="0"/>
              <a:t>Possui duas fases distintas: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Análise de Riscos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Gerenciamento de Riscos.</a:t>
            </a:r>
            <a:endParaRPr lang="pt-BR" dirty="0"/>
          </a:p>
        </p:txBody>
      </p:sp>
      <p:sp>
        <p:nvSpPr>
          <p:cNvPr id="5" name="Texto explicativo retangular com cantos arredondados 4"/>
          <p:cNvSpPr/>
          <p:nvPr/>
        </p:nvSpPr>
        <p:spPr bwMode="auto">
          <a:xfrm>
            <a:off x="251520" y="2132856"/>
            <a:ext cx="8511480" cy="1585400"/>
          </a:xfrm>
          <a:prstGeom prst="wedgeRoundRectCallout">
            <a:avLst>
              <a:gd name="adj1" fmla="val -39210"/>
              <a:gd name="adj2" fmla="val 923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400" dirty="0"/>
              <a:t>Coletar informações sobre a exposição ao risco. Desta forma a organização pode tomar decisões apropriadas e gerenciar os riscos </a:t>
            </a:r>
            <a:r>
              <a:rPr lang="pt-BR" sz="2400" dirty="0" smtClean="0"/>
              <a:t>apropriadamente.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82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Riscos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04118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definido como um resultado incerto, como uma oportunidade positiva ou uma ameaça </a:t>
            </a:r>
            <a:r>
              <a:rPr lang="pt-BR" dirty="0" smtClean="0"/>
              <a:t>negativa;</a:t>
            </a:r>
          </a:p>
          <a:p>
            <a:r>
              <a:rPr lang="pt-BR" dirty="0"/>
              <a:t>Gerenciar riscos requer identificação e controle da exposição aos riscos (vulnerabilidade), a qual pode ter um impacto no alcance de um </a:t>
            </a:r>
            <a:r>
              <a:rPr lang="pt-BR" dirty="0" smtClean="0"/>
              <a:t>objetivo;</a:t>
            </a:r>
          </a:p>
          <a:p>
            <a:r>
              <a:rPr lang="pt-BR" dirty="0" smtClean="0"/>
              <a:t>Possui duas fases distintas:</a:t>
            </a:r>
          </a:p>
          <a:p>
            <a:pPr lvl="1"/>
            <a:r>
              <a:rPr lang="pt-BR" dirty="0" smtClean="0"/>
              <a:t>Análise de Riscos;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Gerenciamento de Riscos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Texto explicativo retangular com cantos arredondados 5"/>
          <p:cNvSpPr/>
          <p:nvPr/>
        </p:nvSpPr>
        <p:spPr bwMode="auto">
          <a:xfrm>
            <a:off x="316260" y="1381712"/>
            <a:ext cx="8648228" cy="2663278"/>
          </a:xfrm>
          <a:prstGeom prst="wedgeRoundRectCallout">
            <a:avLst>
              <a:gd name="adj1" fmla="val -40242"/>
              <a:gd name="adj2" fmla="val 795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Ter processos instalados para monitorar os riscos e acessar informações atualizadas sobre os riscos;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Ter um balanceamento correto de controle para lidar com estes riscos;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Ter processos de tomada de decisão suportada por uma estrutura de análise de riscos e </a:t>
            </a:r>
            <a:r>
              <a:rPr lang="pt-BR" sz="2400" dirty="0" smtClean="0"/>
              <a:t>avaliação.</a:t>
            </a:r>
            <a:endParaRPr lang="pt-BR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04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Riscos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15616" y="620688"/>
            <a:ext cx="6599702" cy="6087396"/>
            <a:chOff x="1115616" y="620688"/>
            <a:chExt cx="6599702" cy="608739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620688"/>
              <a:ext cx="6599702" cy="6087396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779912" y="620688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Definir uma estrutura de processos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778604" y="1753973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Identificar os riscos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778604" y="2656079"/>
              <a:ext cx="1894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Identificar os proprietários dos riscos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778604" y="3785243"/>
              <a:ext cx="189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Avaliar os riscos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778604" y="4417173"/>
              <a:ext cx="1894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Especificar níveis aceitáveis dos riscos</a:t>
              </a:r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778604" y="5745475"/>
              <a:ext cx="1894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Identificar uma resposta aos riscos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257950" y="232781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Elaborar uma revisão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257950" y="3364645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Obter a garantia destas respostas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57950" y="4470338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Implantar as respostas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903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Provedor de Serviço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00876"/>
          </a:xfrm>
        </p:spPr>
        <p:txBody>
          <a:bodyPr/>
          <a:lstStyle/>
          <a:p>
            <a:r>
              <a:rPr lang="pt-BR" dirty="0"/>
              <a:t>Ou </a:t>
            </a:r>
            <a:r>
              <a:rPr lang="pt-BR" i="1" dirty="0"/>
              <a:t>Service </a:t>
            </a:r>
            <a:r>
              <a:rPr lang="pt-BR" i="1" dirty="0" err="1"/>
              <a:t>Provider</a:t>
            </a:r>
            <a:r>
              <a:rPr lang="pt-BR" dirty="0"/>
              <a:t> é a entidade responsável pela entrega de um serviço aos clientes e </a:t>
            </a:r>
            <a:r>
              <a:rPr lang="pt-BR" dirty="0" smtClean="0"/>
              <a:t>negócio;</a:t>
            </a:r>
          </a:p>
          <a:p>
            <a:r>
              <a:rPr lang="pt-BR" dirty="0" smtClean="0"/>
              <a:t>Aqui </a:t>
            </a:r>
            <a:r>
              <a:rPr lang="pt-BR" dirty="0"/>
              <a:t>os clientes podem ser áreas internas de uma empresa no caso de um provedor de serviços interno, tal como, departamentos de RH, Financeiro, Marketing etc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863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ANS, ANO e Contrato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412968"/>
          </a:xfrm>
        </p:spPr>
        <p:txBody>
          <a:bodyPr/>
          <a:lstStyle/>
          <a:p>
            <a:r>
              <a:rPr lang="pt-BR" dirty="0"/>
              <a:t>ANS </a:t>
            </a:r>
            <a:r>
              <a:rPr lang="pt-BR" dirty="0" smtClean="0"/>
              <a:t>- Acordo </a:t>
            </a:r>
            <a:r>
              <a:rPr lang="pt-BR" dirty="0"/>
              <a:t>de Nível de </a:t>
            </a:r>
            <a:r>
              <a:rPr lang="pt-BR" dirty="0" smtClean="0"/>
              <a:t>Serviço (</a:t>
            </a:r>
            <a:r>
              <a:rPr lang="pt-BR" i="1" dirty="0" smtClean="0"/>
              <a:t>Service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</a:t>
            </a:r>
            <a:r>
              <a:rPr lang="pt-BR" i="1" dirty="0" smtClean="0"/>
              <a:t>SLA</a:t>
            </a:r>
            <a:r>
              <a:rPr lang="pt-BR" dirty="0" smtClean="0"/>
              <a:t>);</a:t>
            </a:r>
          </a:p>
          <a:p>
            <a:r>
              <a:rPr lang="pt-BR" dirty="0"/>
              <a:t>ANO </a:t>
            </a:r>
            <a:r>
              <a:rPr lang="pt-BR" dirty="0" smtClean="0"/>
              <a:t>- Acordo </a:t>
            </a:r>
            <a:r>
              <a:rPr lang="pt-BR" dirty="0"/>
              <a:t>de Nível Operacional </a:t>
            </a:r>
            <a:r>
              <a:rPr lang="pt-BR" dirty="0" smtClean="0"/>
              <a:t>(</a:t>
            </a:r>
            <a:r>
              <a:rPr lang="pt-BR" i="1" dirty="0" err="1"/>
              <a:t>Operation</a:t>
            </a:r>
            <a:r>
              <a:rPr lang="pt-BR" i="1" dirty="0"/>
              <a:t>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OLA</a:t>
            </a:r>
            <a:r>
              <a:rPr lang="pt-BR" dirty="0" smtClean="0"/>
              <a:t>);</a:t>
            </a:r>
          </a:p>
          <a:p>
            <a:r>
              <a:rPr lang="pt-BR" dirty="0" smtClean="0"/>
              <a:t>Contrato </a:t>
            </a:r>
            <a:r>
              <a:rPr lang="pt-BR" dirty="0"/>
              <a:t>(</a:t>
            </a:r>
            <a:r>
              <a:rPr lang="pt-BR" i="1" dirty="0" err="1"/>
              <a:t>Contract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6637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ANS, ANO e Contrato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412968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ANS </a:t>
            </a:r>
            <a:r>
              <a:rPr lang="pt-BR" dirty="0" smtClean="0">
                <a:solidFill>
                  <a:srgbClr val="FFFF00"/>
                </a:solidFill>
              </a:rPr>
              <a:t>- Acordo </a:t>
            </a:r>
            <a:r>
              <a:rPr lang="pt-BR" dirty="0">
                <a:solidFill>
                  <a:srgbClr val="FFFF00"/>
                </a:solidFill>
              </a:rPr>
              <a:t>de Nível de </a:t>
            </a:r>
            <a:r>
              <a:rPr lang="pt-BR" dirty="0" smtClean="0">
                <a:solidFill>
                  <a:srgbClr val="FFFF00"/>
                </a:solidFill>
              </a:rPr>
              <a:t>Serviço (</a:t>
            </a:r>
            <a:r>
              <a:rPr lang="pt-BR" i="1" dirty="0" smtClean="0">
                <a:solidFill>
                  <a:srgbClr val="FFFF00"/>
                </a:solidFill>
              </a:rPr>
              <a:t>Service </a:t>
            </a:r>
            <a:r>
              <a:rPr lang="pt-BR" i="1" dirty="0" err="1">
                <a:solidFill>
                  <a:srgbClr val="FFFF00"/>
                </a:solidFill>
              </a:rPr>
              <a:t>Level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Agreement</a:t>
            </a:r>
            <a:r>
              <a:rPr lang="pt-BR" i="1" dirty="0">
                <a:solidFill>
                  <a:srgbClr val="FFFF00"/>
                </a:solidFill>
              </a:rPr>
              <a:t> - </a:t>
            </a:r>
            <a:r>
              <a:rPr lang="pt-BR" i="1" dirty="0" smtClean="0">
                <a:solidFill>
                  <a:srgbClr val="FFFF00"/>
                </a:solidFill>
              </a:rPr>
              <a:t>SLA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;</a:t>
            </a:r>
          </a:p>
          <a:p>
            <a:r>
              <a:rPr lang="pt-BR" dirty="0"/>
              <a:t>ANO </a:t>
            </a:r>
            <a:r>
              <a:rPr lang="pt-BR" dirty="0" smtClean="0"/>
              <a:t>- Acordo </a:t>
            </a:r>
            <a:r>
              <a:rPr lang="pt-BR" dirty="0"/>
              <a:t>de Nível Operacional </a:t>
            </a:r>
            <a:r>
              <a:rPr lang="pt-BR" dirty="0" smtClean="0"/>
              <a:t>(</a:t>
            </a:r>
            <a:r>
              <a:rPr lang="pt-BR" i="1" dirty="0" err="1"/>
              <a:t>Operation</a:t>
            </a:r>
            <a:r>
              <a:rPr lang="pt-BR" i="1" dirty="0"/>
              <a:t>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OLA</a:t>
            </a:r>
            <a:r>
              <a:rPr lang="pt-BR" dirty="0" smtClean="0"/>
              <a:t>);</a:t>
            </a:r>
          </a:p>
          <a:p>
            <a:r>
              <a:rPr lang="pt-BR" dirty="0" smtClean="0"/>
              <a:t>Contrato </a:t>
            </a:r>
            <a:r>
              <a:rPr lang="pt-BR" dirty="0"/>
              <a:t>(</a:t>
            </a:r>
            <a:r>
              <a:rPr lang="pt-BR" i="1" dirty="0" err="1"/>
              <a:t>Contract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16260" y="3501008"/>
            <a:ext cx="8648228" cy="1728192"/>
          </a:xfrm>
          <a:prstGeom prst="wedgeRoundRectCallout">
            <a:avLst>
              <a:gd name="adj1" fmla="val -46116"/>
              <a:gd name="adj2" fmla="val -1520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400" dirty="0" smtClean="0"/>
              <a:t>Descreve </a:t>
            </a:r>
            <a:r>
              <a:rPr lang="pt-BR" sz="2400" dirty="0"/>
              <a:t>os serviços de TI que o provedor deve entregar e os níveis de serviços requeridos. Horário de atendimento, tempo de resposta e percentual de disponibilidade são algumas das metas que podem ser estabelecidas no </a:t>
            </a:r>
            <a:r>
              <a:rPr lang="pt-BR" sz="2400" dirty="0" smtClean="0"/>
              <a:t>ANS.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05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ANS, ANO e Contrato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412968"/>
          </a:xfrm>
        </p:spPr>
        <p:txBody>
          <a:bodyPr/>
          <a:lstStyle/>
          <a:p>
            <a:r>
              <a:rPr lang="pt-BR" dirty="0"/>
              <a:t>ANS </a:t>
            </a:r>
            <a:r>
              <a:rPr lang="pt-BR" dirty="0" smtClean="0"/>
              <a:t>- Acordo </a:t>
            </a:r>
            <a:r>
              <a:rPr lang="pt-BR" dirty="0"/>
              <a:t>de Nível de </a:t>
            </a:r>
            <a:r>
              <a:rPr lang="pt-BR" dirty="0" smtClean="0"/>
              <a:t>Serviço (</a:t>
            </a:r>
            <a:r>
              <a:rPr lang="pt-BR" i="1" dirty="0" smtClean="0"/>
              <a:t>Service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</a:t>
            </a:r>
            <a:r>
              <a:rPr lang="pt-BR" i="1" dirty="0" smtClean="0"/>
              <a:t>SLA</a:t>
            </a:r>
            <a:r>
              <a:rPr lang="pt-BR" dirty="0" smtClean="0"/>
              <a:t>);</a:t>
            </a:r>
          </a:p>
          <a:p>
            <a:r>
              <a:rPr lang="pt-BR" dirty="0">
                <a:solidFill>
                  <a:srgbClr val="FFFF00"/>
                </a:solidFill>
              </a:rPr>
              <a:t>ANO </a:t>
            </a:r>
            <a:r>
              <a:rPr lang="pt-BR" dirty="0" smtClean="0">
                <a:solidFill>
                  <a:srgbClr val="FFFF00"/>
                </a:solidFill>
              </a:rPr>
              <a:t>- Acordo </a:t>
            </a:r>
            <a:r>
              <a:rPr lang="pt-BR" dirty="0">
                <a:solidFill>
                  <a:srgbClr val="FFFF00"/>
                </a:solidFill>
              </a:rPr>
              <a:t>de Nível Operacional </a:t>
            </a:r>
            <a:r>
              <a:rPr lang="pt-BR" dirty="0" smtClean="0">
                <a:solidFill>
                  <a:srgbClr val="FFFF00"/>
                </a:solidFill>
              </a:rPr>
              <a:t>(</a:t>
            </a:r>
            <a:r>
              <a:rPr lang="pt-BR" i="1" dirty="0" err="1">
                <a:solidFill>
                  <a:srgbClr val="FFFF00"/>
                </a:solidFill>
              </a:rPr>
              <a:t>Operation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Level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Agreement</a:t>
            </a:r>
            <a:r>
              <a:rPr lang="pt-BR" i="1" dirty="0">
                <a:solidFill>
                  <a:srgbClr val="FFFF00"/>
                </a:solidFill>
              </a:rPr>
              <a:t> - OLA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;</a:t>
            </a:r>
          </a:p>
          <a:p>
            <a:r>
              <a:rPr lang="pt-BR" dirty="0" smtClean="0"/>
              <a:t>Contrato </a:t>
            </a:r>
            <a:r>
              <a:rPr lang="pt-BR" dirty="0"/>
              <a:t>(</a:t>
            </a:r>
            <a:r>
              <a:rPr lang="pt-BR" i="1" dirty="0" err="1"/>
              <a:t>Contract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5356" y="4437112"/>
            <a:ext cx="8648228" cy="1152128"/>
          </a:xfrm>
          <a:prstGeom prst="wedgeRoundRectCallout">
            <a:avLst>
              <a:gd name="adj1" fmla="val -46263"/>
              <a:gd name="adj2" fmla="val -2005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400" dirty="0" smtClean="0"/>
              <a:t>Metas internas estabelecidas entre as áreas da organização para que </a:t>
            </a:r>
            <a:r>
              <a:rPr lang="pt-BR" sz="2400" dirty="0"/>
              <a:t>um serviço ser </a:t>
            </a:r>
            <a:r>
              <a:rPr lang="pt-BR" sz="2400" dirty="0" smtClean="0"/>
              <a:t>entregue e atenda as especificações da SLA.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84249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ANS, ANO e Contrato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412968"/>
          </a:xfrm>
        </p:spPr>
        <p:txBody>
          <a:bodyPr/>
          <a:lstStyle/>
          <a:p>
            <a:r>
              <a:rPr lang="pt-BR" dirty="0"/>
              <a:t>ANS </a:t>
            </a:r>
            <a:r>
              <a:rPr lang="pt-BR" dirty="0" smtClean="0"/>
              <a:t>- Acordo </a:t>
            </a:r>
            <a:r>
              <a:rPr lang="pt-BR" dirty="0"/>
              <a:t>de Nível de </a:t>
            </a:r>
            <a:r>
              <a:rPr lang="pt-BR" dirty="0" smtClean="0"/>
              <a:t>Serviço (</a:t>
            </a:r>
            <a:r>
              <a:rPr lang="pt-BR" i="1" dirty="0" smtClean="0"/>
              <a:t>Service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</a:t>
            </a:r>
            <a:r>
              <a:rPr lang="pt-BR" i="1" dirty="0" smtClean="0"/>
              <a:t>SLA</a:t>
            </a:r>
            <a:r>
              <a:rPr lang="pt-BR" dirty="0" smtClean="0"/>
              <a:t>);</a:t>
            </a:r>
          </a:p>
          <a:p>
            <a:r>
              <a:rPr lang="pt-BR" dirty="0"/>
              <a:t>ANO </a:t>
            </a:r>
            <a:r>
              <a:rPr lang="pt-BR" dirty="0" smtClean="0"/>
              <a:t>- Acordo </a:t>
            </a:r>
            <a:r>
              <a:rPr lang="pt-BR" dirty="0"/>
              <a:t>de Nível Operacional </a:t>
            </a:r>
            <a:r>
              <a:rPr lang="pt-BR" dirty="0" smtClean="0"/>
              <a:t>(</a:t>
            </a:r>
            <a:r>
              <a:rPr lang="pt-BR" i="1" dirty="0" err="1"/>
              <a:t>Operation</a:t>
            </a:r>
            <a:r>
              <a:rPr lang="pt-BR" i="1" dirty="0"/>
              <a:t> </a:t>
            </a:r>
            <a:r>
              <a:rPr lang="pt-BR" i="1" dirty="0" err="1"/>
              <a:t>Level</a:t>
            </a:r>
            <a:r>
              <a:rPr lang="pt-BR" i="1" dirty="0"/>
              <a:t> </a:t>
            </a:r>
            <a:r>
              <a:rPr lang="pt-BR" i="1" dirty="0" err="1"/>
              <a:t>Agreement</a:t>
            </a:r>
            <a:r>
              <a:rPr lang="pt-BR" i="1" dirty="0"/>
              <a:t> - OLA</a:t>
            </a:r>
            <a:r>
              <a:rPr lang="pt-BR" dirty="0" smtClean="0"/>
              <a:t>);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Contrato </a:t>
            </a:r>
            <a:r>
              <a:rPr lang="pt-BR" dirty="0">
                <a:solidFill>
                  <a:srgbClr val="FFFF00"/>
                </a:solidFill>
              </a:rPr>
              <a:t>(</a:t>
            </a:r>
            <a:r>
              <a:rPr lang="pt-BR" i="1" dirty="0" err="1">
                <a:solidFill>
                  <a:srgbClr val="FFFF00"/>
                </a:solidFill>
              </a:rPr>
              <a:t>Contract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16260" y="4653136"/>
            <a:ext cx="8648228" cy="1368152"/>
          </a:xfrm>
          <a:prstGeom prst="wedgeRoundRectCallout">
            <a:avLst>
              <a:gd name="adj1" fmla="val -46263"/>
              <a:gd name="adj2" fmla="val -1188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z="2400" dirty="0" smtClean="0"/>
              <a:t>Documento necessário para garantir a qualidade do serviço prestado por terceiros e que são componentes do serviço entregue ao cliente.</a:t>
            </a:r>
            <a:endParaRPr lang="pt-BR" sz="2400" dirty="0"/>
          </a:p>
        </p:txBody>
      </p:sp>
      <p:sp>
        <p:nvSpPr>
          <p:cNvPr id="5" name="Texto explicativo retangular com cantos arredondados 4"/>
          <p:cNvSpPr/>
          <p:nvPr/>
        </p:nvSpPr>
        <p:spPr bwMode="auto">
          <a:xfrm>
            <a:off x="495772" y="1124744"/>
            <a:ext cx="8468716" cy="1368151"/>
          </a:xfrm>
          <a:prstGeom prst="wedgeRoundRectCallout">
            <a:avLst>
              <a:gd name="adj1" fmla="val -48512"/>
              <a:gd name="adj2" fmla="val 1144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O </a:t>
            </a:r>
            <a:r>
              <a:rPr lang="pt-BR" sz="2400" dirty="0" smtClean="0">
                <a:solidFill>
                  <a:srgbClr val="FF0000"/>
                </a:solidFill>
              </a:rPr>
              <a:t>Contrato </a:t>
            </a:r>
            <a:r>
              <a:rPr lang="pt-BR" sz="2400" dirty="0">
                <a:solidFill>
                  <a:srgbClr val="FF0000"/>
                </a:solidFill>
              </a:rPr>
              <a:t>tem um valor legal </a:t>
            </a:r>
            <a:r>
              <a:rPr lang="pt-BR" sz="2400" dirty="0"/>
              <a:t>entre as </a:t>
            </a:r>
            <a:r>
              <a:rPr lang="pt-BR" sz="2400" dirty="0" smtClean="0"/>
              <a:t>partes. </a:t>
            </a:r>
            <a:r>
              <a:rPr lang="pt-BR" sz="2400" dirty="0"/>
              <a:t>Já os Acordos não têm valor legal, são apenas documentos que homologam as metas entre as partes.</a:t>
            </a:r>
          </a:p>
        </p:txBody>
      </p:sp>
    </p:spTree>
    <p:extLst>
      <p:ext uri="{BB962C8B-B14F-4D97-AF65-F5344CB8AC3E}">
        <p14:creationId xmlns:p14="http://schemas.microsoft.com/office/powerpoint/2010/main" val="55344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Disponibilidade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7678"/>
          </a:xfrm>
        </p:spPr>
        <p:txBody>
          <a:bodyPr/>
          <a:lstStyle/>
          <a:p>
            <a:r>
              <a:rPr lang="pt-BR" dirty="0" smtClean="0"/>
              <a:t>Define </a:t>
            </a:r>
            <a:r>
              <a:rPr lang="pt-BR" dirty="0"/>
              <a:t>a proporção de tempo que um cliente está habilitado a acessar um serviço específico ou a habilidade de executar uma função acordada quando </a:t>
            </a:r>
            <a:r>
              <a:rPr lang="pt-BR" dirty="0" smtClean="0"/>
              <a:t>requerida;</a:t>
            </a:r>
          </a:p>
          <a:p>
            <a:r>
              <a:rPr lang="pt-BR" dirty="0" smtClean="0"/>
              <a:t>Ela </a:t>
            </a:r>
            <a:r>
              <a:rPr lang="pt-BR" dirty="0"/>
              <a:t>é mensurada a partir do ponto de vista do cliente e registrada no </a:t>
            </a:r>
            <a:r>
              <a:rPr lang="pt-BR" dirty="0" smtClean="0"/>
              <a:t>ANS (SLA);</a:t>
            </a:r>
          </a:p>
        </p:txBody>
      </p:sp>
    </p:spTree>
    <p:extLst>
      <p:ext uri="{BB962C8B-B14F-4D97-AF65-F5344CB8AC3E}">
        <p14:creationId xmlns:p14="http://schemas.microsoft.com/office/powerpoint/2010/main" val="4245605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Conceitos gerais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858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A abordagem de processos da ITIL ultrapassa a estrutura hierárquica de </a:t>
            </a:r>
            <a:r>
              <a:rPr lang="pt-BR" dirty="0" smtClean="0"/>
              <a:t>departamentos;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Um processo de TI tem várias atividades e pode ter papéis desempenhados por pessoas que estão em departamentos </a:t>
            </a:r>
            <a:r>
              <a:rPr lang="pt-BR" dirty="0" smtClean="0"/>
              <a:t>diferentes;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07" y="3816474"/>
            <a:ext cx="3694475" cy="256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380172" y="3730135"/>
            <a:ext cx="4983916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A estrutura baseada em processos faz o vínculo entre os departamentos e estabelece um fluxo de trabalho e comunicação entre </a:t>
            </a:r>
            <a:r>
              <a:rPr lang="pt-BR" dirty="0" smtClean="0"/>
              <a:t>áreas.</a:t>
            </a:r>
          </a:p>
        </p:txBody>
      </p:sp>
    </p:spTree>
    <p:extLst>
      <p:ext uri="{BB962C8B-B14F-4D97-AF65-F5344CB8AC3E}">
        <p14:creationId xmlns:p14="http://schemas.microsoft.com/office/powerpoint/2010/main" val="2445069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Disponibilidade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56276"/>
          </a:xfrm>
        </p:spPr>
        <p:txBody>
          <a:bodyPr/>
          <a:lstStyle/>
          <a:p>
            <a:r>
              <a:rPr lang="pt-BR" dirty="0" smtClean="0"/>
              <a:t>Pode </a:t>
            </a:r>
            <a:r>
              <a:rPr lang="pt-BR" dirty="0"/>
              <a:t>ser determinada pelas seguintes características: </a:t>
            </a:r>
          </a:p>
          <a:p>
            <a:pPr lvl="1"/>
            <a:r>
              <a:rPr lang="pt-BR" dirty="0"/>
              <a:t>Confiabilidade;</a:t>
            </a:r>
          </a:p>
          <a:p>
            <a:pPr lvl="1"/>
            <a:r>
              <a:rPr lang="pt-BR" dirty="0"/>
              <a:t>Capacidade de manutenção do serviço;</a:t>
            </a:r>
          </a:p>
          <a:p>
            <a:pPr lvl="1"/>
            <a:r>
              <a:rPr lang="pt-BR" dirty="0"/>
              <a:t>Capacidade de obter o serviço de terceiros;</a:t>
            </a:r>
          </a:p>
          <a:p>
            <a:pPr lvl="1"/>
            <a:r>
              <a:rPr lang="pt-BR" dirty="0"/>
              <a:t>Desempenho;</a:t>
            </a:r>
          </a:p>
          <a:p>
            <a:pPr lvl="1"/>
            <a:r>
              <a:rPr lang="pt-BR" dirty="0"/>
              <a:t>Segurança.</a:t>
            </a:r>
          </a:p>
        </p:txBody>
      </p:sp>
    </p:spTree>
    <p:extLst>
      <p:ext uri="{BB962C8B-B14F-4D97-AF65-F5344CB8AC3E}">
        <p14:creationId xmlns:p14="http://schemas.microsoft.com/office/powerpoint/2010/main" val="811155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Disponibilidade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410164"/>
          </a:xfrm>
        </p:spPr>
        <p:txBody>
          <a:bodyPr/>
          <a:lstStyle/>
          <a:p>
            <a:r>
              <a:rPr lang="pt-BR" dirty="0"/>
              <a:t>O tempo/percentual da disponibilidade de um serviço deve combinar ou exceder o tempo de serviço acordado e o </a:t>
            </a:r>
            <a:r>
              <a:rPr lang="pt-BR" i="1" dirty="0" err="1"/>
              <a:t>downtime</a:t>
            </a:r>
            <a:r>
              <a:rPr lang="pt-BR" dirty="0"/>
              <a:t> (serviço indisponível) conforme especificado no </a:t>
            </a:r>
            <a:r>
              <a:rPr lang="pt-BR" dirty="0" smtClean="0"/>
              <a:t>ANS;</a:t>
            </a:r>
          </a:p>
          <a:p>
            <a:pPr lvl="1"/>
            <a:r>
              <a:rPr lang="pt-BR" dirty="0" smtClean="0"/>
              <a:t>Exemplo</a:t>
            </a:r>
            <a:r>
              <a:rPr lang="pt-BR" dirty="0"/>
              <a:t>: pode ser acordado com o cliente que o serviço do sistema financeiro terá 98% de disponibilidade, medido de segunda à sexta, das 08:00h às 18:00h.</a:t>
            </a:r>
          </a:p>
        </p:txBody>
      </p:sp>
    </p:spTree>
    <p:extLst>
      <p:ext uri="{BB962C8B-B14F-4D97-AF65-F5344CB8AC3E}">
        <p14:creationId xmlns:p14="http://schemas.microsoft.com/office/powerpoint/2010/main" val="2375531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Pacote de Desenho de Serviço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628960"/>
          </a:xfrm>
        </p:spPr>
        <p:txBody>
          <a:bodyPr/>
          <a:lstStyle/>
          <a:p>
            <a:r>
              <a:rPr lang="pt-BR" dirty="0"/>
              <a:t>Na fase de Desenho de Serviço é produzido um </a:t>
            </a:r>
            <a:r>
              <a:rPr lang="pt-BR" i="1" dirty="0" smtClean="0"/>
              <a:t>Service </a:t>
            </a:r>
            <a:r>
              <a:rPr lang="pt-BR" i="1" dirty="0"/>
              <a:t>Design </a:t>
            </a:r>
            <a:r>
              <a:rPr lang="pt-BR" i="1" dirty="0" err="1" smtClean="0"/>
              <a:t>Package</a:t>
            </a:r>
            <a:r>
              <a:rPr lang="pt-BR" i="1" dirty="0"/>
              <a:t> </a:t>
            </a:r>
            <a:r>
              <a:rPr lang="pt-BR" i="1" dirty="0" smtClean="0"/>
              <a:t>(SDP</a:t>
            </a:r>
            <a:r>
              <a:rPr lang="pt-BR" dirty="0"/>
              <a:t>) para cada novo serviço, mudança de grande impacto, remoção de um serviço ou mudança em um </a:t>
            </a:r>
            <a:r>
              <a:rPr lang="pt-BR" dirty="0" smtClean="0"/>
              <a:t>SDP. </a:t>
            </a:r>
            <a:endParaRPr lang="pt-BR" dirty="0"/>
          </a:p>
          <a:p>
            <a:r>
              <a:rPr lang="pt-BR" dirty="0"/>
              <a:t>Este pacote é passado para a próxima fase (a Transição de Serviço) e detalha todos os aspectos e seus requisitos através de todas as fases subsequentes do ciclo de vida do </a:t>
            </a:r>
            <a:r>
              <a:rPr lang="pt-BR" dirty="0" smtClean="0"/>
              <a:t>serviço;</a:t>
            </a:r>
          </a:p>
          <a:p>
            <a:r>
              <a:rPr lang="pt-BR" dirty="0" smtClean="0"/>
              <a:t>Veja </a:t>
            </a:r>
            <a:r>
              <a:rPr lang="pt-BR" dirty="0"/>
              <a:t>este pacote como sendo uma documentação do </a:t>
            </a:r>
            <a:r>
              <a:rPr lang="pt-BR" dirty="0" smtClean="0"/>
              <a:t>projeto.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5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4235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Foram relembrados outros conceitos iniciais sobre GSTI, tal como </a:t>
            </a:r>
            <a:r>
              <a:rPr lang="pt-BR" dirty="0">
                <a:solidFill>
                  <a:srgbClr val="FFFFFF"/>
                </a:solidFill>
              </a:rPr>
              <a:t>Provedor de </a:t>
            </a:r>
            <a:r>
              <a:rPr lang="pt-BR" dirty="0" smtClean="0">
                <a:solidFill>
                  <a:srgbClr val="FFFFFF"/>
                </a:solidFill>
              </a:rPr>
              <a:t>Serviço e Disponibilidade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Entendemos o que são funções, processos e papéis;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a importância de um proprietário para os processos e serviços;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a matriz de definição de papéis RACI;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Estudamos o portfólio e o catálogo de serviços e seus componentes;</a:t>
            </a:r>
          </a:p>
        </p:txBody>
      </p:sp>
    </p:spTree>
    <p:extLst>
      <p:ext uri="{BB962C8B-B14F-4D97-AF65-F5344CB8AC3E}">
        <p14:creationId xmlns:p14="http://schemas.microsoft.com/office/powerpoint/2010/main" val="3810671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64374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Vimos as fases do Gerenciamento de Riscos;</a:t>
            </a:r>
            <a:endParaRPr lang="pt-BR" dirty="0">
              <a:solidFill>
                <a:srgbClr val="FFFFFF"/>
              </a:solidFill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Vimos a relação entre ANS (</a:t>
            </a:r>
            <a:r>
              <a:rPr lang="pt-BR" i="1" dirty="0" smtClean="0">
                <a:solidFill>
                  <a:srgbClr val="FFFFFF"/>
                </a:solidFill>
              </a:rPr>
              <a:t>SLA</a:t>
            </a:r>
            <a:r>
              <a:rPr lang="pt-BR" dirty="0" smtClean="0">
                <a:solidFill>
                  <a:srgbClr val="FFFFFF"/>
                </a:solidFill>
              </a:rPr>
              <a:t>), ANO e Contrato e percebemos a necessidades dos mesmos na prestação de serviços;</a:t>
            </a:r>
            <a:endParaRPr lang="pt-BR" dirty="0">
              <a:solidFill>
                <a:srgbClr val="FFFFFF"/>
              </a:solidFill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Fomos apresentados ao conceito de Pacote </a:t>
            </a:r>
            <a:r>
              <a:rPr lang="pt-BR" dirty="0">
                <a:solidFill>
                  <a:srgbClr val="FFFFFF"/>
                </a:solidFill>
              </a:rPr>
              <a:t>de Desenho de Serviço.</a:t>
            </a:r>
          </a:p>
        </p:txBody>
      </p:sp>
    </p:spTree>
    <p:extLst>
      <p:ext uri="{BB962C8B-B14F-4D97-AF65-F5344CB8AC3E}">
        <p14:creationId xmlns:p14="http://schemas.microsoft.com/office/powerpoint/2010/main" val="4256535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37 da apostila.</a:t>
            </a:r>
          </a:p>
        </p:txBody>
      </p:sp>
    </p:spTree>
    <p:extLst>
      <p:ext uri="{BB962C8B-B14F-4D97-AF65-F5344CB8AC3E}">
        <p14:creationId xmlns:p14="http://schemas.microsoft.com/office/powerpoint/2010/main" val="2391465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Gerência de Infraestrutura de TI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1309493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Conceitos gerais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40262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0" y="3645024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Processo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8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Conceitos gerais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690515"/>
          </a:xfrm>
        </p:spPr>
        <p:txBody>
          <a:bodyPr/>
          <a:lstStyle/>
          <a:p>
            <a:r>
              <a:rPr lang="pt-BR" dirty="0"/>
              <a:t>Uma organização que apenas possui </a:t>
            </a:r>
            <a:r>
              <a:rPr lang="pt-BR" dirty="0" smtClean="0"/>
              <a:t>setores e </a:t>
            </a:r>
            <a:r>
              <a:rPr lang="pt-BR" dirty="0"/>
              <a:t>não tem processos estabelecidos entre </a:t>
            </a:r>
            <a:r>
              <a:rPr lang="pt-BR" dirty="0" smtClean="0"/>
              <a:t>estes, tem </a:t>
            </a:r>
            <a:r>
              <a:rPr lang="pt-BR" dirty="0"/>
              <a:t>vários problemas: </a:t>
            </a:r>
          </a:p>
          <a:p>
            <a:pPr lvl="1"/>
            <a:r>
              <a:rPr lang="pt-BR" dirty="0"/>
              <a:t>Os departamentos não se comunicam;</a:t>
            </a:r>
          </a:p>
          <a:p>
            <a:pPr lvl="1"/>
            <a:r>
              <a:rPr lang="pt-BR" dirty="0" smtClean="0"/>
              <a:t>Há competição por </a:t>
            </a:r>
            <a:r>
              <a:rPr lang="pt-BR" dirty="0"/>
              <a:t>poder, há conflitos de interesses entre os gerentes de departamentos;</a:t>
            </a:r>
          </a:p>
          <a:p>
            <a:pPr lvl="1"/>
            <a:r>
              <a:rPr lang="pt-BR" dirty="0"/>
              <a:t>Quando o cliente precisa de </a:t>
            </a:r>
            <a:r>
              <a:rPr lang="pt-BR" dirty="0" smtClean="0"/>
              <a:t>uma solução</a:t>
            </a:r>
            <a:r>
              <a:rPr lang="pt-BR" dirty="0"/>
              <a:t>, demora-se muito para se dar uma resposta. Muitas vezes a solução depende de várias pessoas que estão em departamentos diferentes, </a:t>
            </a:r>
            <a:r>
              <a:rPr lang="pt-BR" dirty="0" smtClean="0"/>
              <a:t>cumprindo suas próprias metas.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899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Conceitos gerais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99365"/>
          </a:xfrm>
        </p:spPr>
        <p:txBody>
          <a:bodyPr/>
          <a:lstStyle/>
          <a:p>
            <a:r>
              <a:rPr lang="pt-BR" dirty="0"/>
              <a:t>Quando se implementam os processos de </a:t>
            </a:r>
            <a:r>
              <a:rPr lang="pt-BR" dirty="0" smtClean="0"/>
              <a:t>GSTI, </a:t>
            </a:r>
            <a:r>
              <a:rPr lang="pt-BR" dirty="0"/>
              <a:t>teremos uma TI focada em atender </a:t>
            </a:r>
            <a:r>
              <a:rPr lang="pt-BR" dirty="0" smtClean="0"/>
              <a:t>necessidades </a:t>
            </a:r>
            <a:r>
              <a:rPr lang="pt-BR" dirty="0"/>
              <a:t>dos </a:t>
            </a:r>
            <a:r>
              <a:rPr lang="pt-BR" dirty="0" smtClean="0"/>
              <a:t>clientes;</a:t>
            </a:r>
          </a:p>
          <a:p>
            <a:r>
              <a:rPr lang="pt-BR" dirty="0" smtClean="0"/>
              <a:t>São </a:t>
            </a:r>
            <a:r>
              <a:rPr lang="pt-BR" dirty="0"/>
              <a:t>estabelecidos objetivos e metas comuns para todos os </a:t>
            </a:r>
            <a:r>
              <a:rPr lang="pt-BR" dirty="0" smtClean="0"/>
              <a:t>departamentos;</a:t>
            </a:r>
          </a:p>
          <a:p>
            <a:r>
              <a:rPr lang="pt-BR" dirty="0" smtClean="0"/>
              <a:t>Melhorando comunicação e eliminando conflitos entre os departamentos.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73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Funções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7678"/>
          </a:xfrm>
        </p:spPr>
        <p:txBody>
          <a:bodyPr/>
          <a:lstStyle/>
          <a:p>
            <a:r>
              <a:rPr lang="pt-BR" dirty="0" smtClean="0"/>
              <a:t>Pode </a:t>
            </a:r>
            <a:r>
              <a:rPr lang="pt-BR" dirty="0"/>
              <a:t>ser um time ou grupo de pessoas e ferramentas usadas para realizar um ou mais processos ou </a:t>
            </a:r>
            <a:r>
              <a:rPr lang="pt-BR" dirty="0" smtClean="0"/>
              <a:t>atividades;</a:t>
            </a:r>
          </a:p>
          <a:p>
            <a:r>
              <a:rPr lang="pt-BR" dirty="0" smtClean="0"/>
              <a:t>Um </a:t>
            </a:r>
            <a:r>
              <a:rPr lang="pt-BR" dirty="0"/>
              <a:t>bom exemplo de uma função é a Central de Serviços, que é composta por um número de atendestes de </a:t>
            </a:r>
            <a:r>
              <a:rPr lang="pt-BR" dirty="0" smtClean="0"/>
              <a:t>suporte.</a:t>
            </a:r>
          </a:p>
        </p:txBody>
      </p:sp>
    </p:spTree>
    <p:extLst>
      <p:ext uri="{BB962C8B-B14F-4D97-AF65-F5344CB8AC3E}">
        <p14:creationId xmlns:p14="http://schemas.microsoft.com/office/powerpoint/2010/main" val="2073467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Funções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757678"/>
          </a:xfrm>
        </p:spPr>
        <p:txBody>
          <a:bodyPr/>
          <a:lstStyle/>
          <a:p>
            <a:r>
              <a:rPr lang="pt-BR" dirty="0"/>
              <a:t>As funções também podem ser vistas como sendo áreas ou departamentos internos da TI;</a:t>
            </a:r>
          </a:p>
          <a:p>
            <a:r>
              <a:rPr lang="pt-BR" dirty="0"/>
              <a:t>A ITIL estabelece que a organização deve possuir determinados grupos de pessoas que irão desempenhar atividades afins, com o objetivo de suportar os serviços e infraestrutura.</a:t>
            </a:r>
          </a:p>
        </p:txBody>
      </p:sp>
    </p:spTree>
    <p:extLst>
      <p:ext uri="{BB962C8B-B14F-4D97-AF65-F5344CB8AC3E}">
        <p14:creationId xmlns:p14="http://schemas.microsoft.com/office/powerpoint/2010/main" val="109664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610</TotalTime>
  <Words>7819</Words>
  <Application>Microsoft Office PowerPoint</Application>
  <PresentationFormat>Apresentação na tela (4:3)</PresentationFormat>
  <Paragraphs>479</Paragraphs>
  <Slides>46</Slides>
  <Notes>46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Courier New</vt:lpstr>
      <vt:lpstr>Segoe</vt:lpstr>
      <vt:lpstr>Times New Roman</vt:lpstr>
      <vt:lpstr>Wingdings</vt:lpstr>
      <vt:lpstr>7-00134_MS_Qwest_template_Segoe</vt:lpstr>
      <vt:lpstr>Branco com fonte Courier para slides de código</vt:lpstr>
      <vt:lpstr>GERÊNCIA DE INFRAESTRUTURA DE TI</vt:lpstr>
      <vt:lpstr>Conteúdo</vt:lpstr>
      <vt:lpstr>GSTI: Conceitos gerais</vt:lpstr>
      <vt:lpstr>GSTI: Conceitos gerais</vt:lpstr>
      <vt:lpstr>GSTI: Conceitos gerais</vt:lpstr>
      <vt:lpstr>GSTI: Conceitos gerais</vt:lpstr>
      <vt:lpstr>GSTI: Conceitos gerais</vt:lpstr>
      <vt:lpstr>GSTI: Funções</vt:lpstr>
      <vt:lpstr>GSTI: Funções</vt:lpstr>
      <vt:lpstr>GSTI: Processo</vt:lpstr>
      <vt:lpstr>GSTI: Processo</vt:lpstr>
      <vt:lpstr>GSTI: Processo</vt:lpstr>
      <vt:lpstr>GSTI: Processo</vt:lpstr>
      <vt:lpstr>GSTI: Processo</vt:lpstr>
      <vt:lpstr>GSTI: Processo</vt:lpstr>
      <vt:lpstr>GSTI: Papéis</vt:lpstr>
      <vt:lpstr>GSTI: Papéis - Proprietário do Processo</vt:lpstr>
      <vt:lpstr>GSTI: Papéis - Proprietário do Serviço</vt:lpstr>
      <vt:lpstr>GSTI: Papéis – Matriz RACI</vt:lpstr>
      <vt:lpstr>GSTI: Papéis – Matriz RACI</vt:lpstr>
      <vt:lpstr>GSTI: Papéis – Matriz RACI</vt:lpstr>
      <vt:lpstr>GSTI: Portfólio de Serviços</vt:lpstr>
      <vt:lpstr>GSTI: Portfólio de Serviços</vt:lpstr>
      <vt:lpstr>GSTI: Portfólio de Serviços</vt:lpstr>
      <vt:lpstr>GSTI: Portfólio de Serviços</vt:lpstr>
      <vt:lpstr>GSTI: Portfólio de Serviços</vt:lpstr>
      <vt:lpstr>GSTI: Catálogo de Serviços</vt:lpstr>
      <vt:lpstr>GSTI: Catálogo de Serviços</vt:lpstr>
      <vt:lpstr>GSTI: Catálogo de Serviços</vt:lpstr>
      <vt:lpstr>GSTI: Riscos</vt:lpstr>
      <vt:lpstr>GSTI: Riscos</vt:lpstr>
      <vt:lpstr>GSTI: Riscos</vt:lpstr>
      <vt:lpstr>GSTI: Riscos</vt:lpstr>
      <vt:lpstr>GSTI: Provedor de Serviço</vt:lpstr>
      <vt:lpstr>GSTI: ANS, ANO e Contrato</vt:lpstr>
      <vt:lpstr>GSTI: ANS, ANO e Contrato</vt:lpstr>
      <vt:lpstr>GSTI: ANS, ANO e Contrato</vt:lpstr>
      <vt:lpstr>GSTI: ANS, ANO e Contrato</vt:lpstr>
      <vt:lpstr>GSTI: Disponibilidade</vt:lpstr>
      <vt:lpstr>GSTI: Disponibilidade</vt:lpstr>
      <vt:lpstr>GSTI: Disponibilidade</vt:lpstr>
      <vt:lpstr>GSTI: Pacote de Desenho de Serviço</vt:lpstr>
      <vt:lpstr>Conclusão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Infraestrutura de TI</dc:title>
  <dc:creator>varajao</dc:creator>
  <cp:keywords/>
  <cp:lastModifiedBy>varajao</cp:lastModifiedBy>
  <cp:revision>82</cp:revision>
  <dcterms:created xsi:type="dcterms:W3CDTF">2015-06-30T13:28:46Z</dcterms:created>
  <dcterms:modified xsi:type="dcterms:W3CDTF">2016-03-18T12:52:54Z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