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6"/>
  </p:notesMasterIdLst>
  <p:sldIdLst>
    <p:sldId id="349" r:id="rId3"/>
    <p:sldId id="350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02" r:id="rId15"/>
    <p:sldId id="403" r:id="rId16"/>
    <p:sldId id="404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2ABD5-97F4-4E20-AC26-755F177DC06B}" type="datetimeFigureOut">
              <a:rPr lang="pt-BR" smtClean="0"/>
              <a:t>22/05/2018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FCBD7-CEAA-42D4-AB97-69DE9BF524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03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4:09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9778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4:26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1960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4:29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169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4:30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8563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4:41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23369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4:41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98739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4:42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4690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9162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4:44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18551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4:44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7824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4:45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908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4:14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9851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4:48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78261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4:50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62389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1075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1241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4:17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654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4:18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4682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4:18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2022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0521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603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4:24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3850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5/22/2018 4:25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685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2882873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5372078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73662338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79022647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72719202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34896967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62478019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8110028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3241068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195063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2778381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261390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827472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0703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9555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vmedia.com.br/contagem-de-pontos-de-funcao/34390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GERÊNCIA DE PROJETOS DE SOFTWARE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dirty="0" smtClean="0">
                <a:solidFill>
                  <a:srgbClr val="FFFFFF">
                    <a:tint val="75000"/>
                  </a:srgbClr>
                </a:solidFill>
              </a:rPr>
              <a:t>14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0622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Métricas </a:t>
            </a:r>
            <a:r>
              <a:rPr lang="pt-BR" dirty="0" smtClean="0"/>
              <a:t>Orientadas à Função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613297"/>
          </a:xfrm>
        </p:spPr>
        <p:txBody>
          <a:bodyPr/>
          <a:lstStyle/>
          <a:p>
            <a:pPr algn="just"/>
            <a:r>
              <a:rPr lang="pt-BR" dirty="0"/>
              <a:t>As métricas orientadas à função apresentam vários benefícios, dentre eles podemos citar o seguintes:</a:t>
            </a:r>
          </a:p>
          <a:p>
            <a:pPr lvl="1" algn="just"/>
            <a:r>
              <a:rPr lang="pt-BR" dirty="0" smtClean="0"/>
              <a:t>Uma </a:t>
            </a:r>
            <a:r>
              <a:rPr lang="pt-BR" dirty="0"/>
              <a:t>ferramenta para dimensionar aplicações;</a:t>
            </a:r>
          </a:p>
          <a:p>
            <a:pPr lvl="1" algn="just"/>
            <a:r>
              <a:rPr lang="pt-BR" dirty="0"/>
              <a:t>Um veículo para quantificar custo, esforço e tempo;</a:t>
            </a:r>
          </a:p>
          <a:p>
            <a:pPr lvl="1" algn="just"/>
            <a:r>
              <a:rPr lang="pt-BR" dirty="0"/>
              <a:t>Um veículo para calcular índices de produtividade e qualidade;</a:t>
            </a:r>
          </a:p>
          <a:p>
            <a:pPr lvl="1" algn="just"/>
            <a:r>
              <a:rPr lang="pt-BR" dirty="0"/>
              <a:t>Um fator de normalização para comparar software.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20782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Métricas </a:t>
            </a:r>
            <a:r>
              <a:rPr lang="pt-BR" dirty="0" smtClean="0"/>
              <a:t>Orientadas a Objetos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742563"/>
          </a:xfrm>
        </p:spPr>
        <p:txBody>
          <a:bodyPr/>
          <a:lstStyle/>
          <a:p>
            <a:pPr algn="just"/>
            <a:r>
              <a:rPr lang="pt-BR" dirty="0"/>
              <a:t>Existem várias propostas para métricas OO que levam em consideração as características básicas e interações do sistema </a:t>
            </a:r>
            <a:r>
              <a:rPr lang="pt-BR" dirty="0" smtClean="0"/>
              <a:t>como:</a:t>
            </a:r>
          </a:p>
          <a:p>
            <a:pPr lvl="1" algn="just"/>
            <a:r>
              <a:rPr lang="pt-BR" dirty="0" smtClean="0"/>
              <a:t>número </a:t>
            </a:r>
            <a:r>
              <a:rPr lang="pt-BR" dirty="0"/>
              <a:t>de classes, número de cases, número de métodos, médias de métodos, médias de métodos por classe, linhas de código por método, profundidade máxima da hierarquia de classes, a relação existente entre métodos públicos e privados, entre </a:t>
            </a:r>
            <a:r>
              <a:rPr lang="pt-BR" dirty="0" smtClean="0"/>
              <a:t>outros</a:t>
            </a:r>
            <a:r>
              <a:rPr lang="pt-BR" dirty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674990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Métricas </a:t>
            </a:r>
            <a:r>
              <a:rPr lang="pt-BR" dirty="0" smtClean="0"/>
              <a:t>Orientadas a Objetos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841325"/>
          </a:xfrm>
        </p:spPr>
        <p:txBody>
          <a:bodyPr/>
          <a:lstStyle/>
          <a:p>
            <a:pPr algn="just"/>
            <a:r>
              <a:rPr lang="pt-BR" sz="2600" dirty="0" smtClean="0"/>
              <a:t>Baseiam-se </a:t>
            </a:r>
            <a:r>
              <a:rPr lang="pt-BR" sz="2600" dirty="0"/>
              <a:t>na análise detalhada do design do sistema. Como na técnica de pontos-por-função, faz sentido adicionar um peso às métricas das classes para produzir uma medida de complexidade do </a:t>
            </a:r>
            <a:r>
              <a:rPr lang="pt-BR" sz="2600" dirty="0" smtClean="0"/>
              <a:t>sistema.</a:t>
            </a:r>
          </a:p>
          <a:p>
            <a:pPr algn="just"/>
            <a:r>
              <a:rPr lang="pt-BR" sz="2600" dirty="0" smtClean="0"/>
              <a:t>A </a:t>
            </a:r>
            <a:r>
              <a:rPr lang="pt-BR" sz="2600" dirty="0"/>
              <a:t>maioria das medidas examina atributos em termos dos conceitos </a:t>
            </a:r>
            <a:r>
              <a:rPr lang="pt-BR" sz="2600" dirty="0" smtClean="0"/>
              <a:t>de OO, como: herança</a:t>
            </a:r>
            <a:r>
              <a:rPr lang="pt-BR" sz="2600" dirty="0"/>
              <a:t>, polimorfismo e </a:t>
            </a:r>
            <a:r>
              <a:rPr lang="pt-BR" sz="2600" dirty="0" smtClean="0"/>
              <a:t>encapsulamento.</a:t>
            </a:r>
          </a:p>
          <a:p>
            <a:pPr algn="just"/>
            <a:r>
              <a:rPr lang="pt-BR" sz="2600" dirty="0" smtClean="0"/>
              <a:t>Para </a:t>
            </a:r>
            <a:r>
              <a:rPr lang="pt-BR" sz="2600" dirty="0"/>
              <a:t>tanto, seria necessário coletar um número significativo de contagens, ou seja, seria necessário tomar valores de vários projetos e </a:t>
            </a:r>
            <a:r>
              <a:rPr lang="pt-BR" sz="2600" dirty="0" smtClean="0"/>
              <a:t>dimensioná-los </a:t>
            </a:r>
            <a:r>
              <a:rPr lang="pt-BR" sz="2600" dirty="0"/>
              <a:t>selecionando as classes, os métodos e os atributos desejáveis para medir o tamanho e a complexidade de um novo software , o que nos tomaria um longo tempo</a:t>
            </a:r>
            <a:r>
              <a:rPr lang="pt-BR" sz="2600" dirty="0" smtClean="0"/>
              <a:t>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7362730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4400" dirty="0">
                <a:effectLst/>
              </a:rPr>
              <a:t>Análise Indicativa de Pontos de </a:t>
            </a:r>
            <a:r>
              <a:rPr lang="pt-BR" sz="4400" dirty="0" smtClean="0">
                <a:effectLst/>
              </a:rPr>
              <a:t>Função</a:t>
            </a:r>
            <a:endParaRPr lang="pt-BR" sz="4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072158"/>
          </a:xfrm>
        </p:spPr>
        <p:txBody>
          <a:bodyPr/>
          <a:lstStyle/>
          <a:p>
            <a:pPr algn="just"/>
            <a:r>
              <a:rPr lang="pt-BR" dirty="0" smtClean="0"/>
              <a:t>É uma </a:t>
            </a:r>
            <a:r>
              <a:rPr lang="pt-BR" dirty="0"/>
              <a:t>técnica de estimativa capaz de mensurar o tamanho de um software a partir de poucas informações sobre a interface com uma margem de erro de 16,5</a:t>
            </a:r>
            <a:r>
              <a:rPr lang="pt-BR" dirty="0" smtClean="0"/>
              <a:t>%.</a:t>
            </a:r>
          </a:p>
          <a:p>
            <a:pPr algn="just"/>
            <a:r>
              <a:rPr lang="pt-BR" dirty="0" smtClean="0"/>
              <a:t>Isso </a:t>
            </a:r>
            <a:r>
              <a:rPr lang="pt-BR" dirty="0"/>
              <a:t>permite que seja utilizada em cotações ainda nas fases iniciais do projeto e que seja utilizada em propostas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Vou apresentar aqui uma forma simples de calcular levando em conta as funções de dados, mas podes se aprofundar verificando também as funções de transação.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5647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4400" dirty="0" smtClean="0">
                <a:effectLst/>
              </a:rPr>
              <a:t>Case</a:t>
            </a:r>
            <a:endParaRPr lang="pt-BR" sz="4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5991"/>
          </a:xfrm>
        </p:spPr>
        <p:txBody>
          <a:bodyPr/>
          <a:lstStyle/>
          <a:p>
            <a:pPr algn="just" fontAlgn="base"/>
            <a:r>
              <a:rPr lang="pt-BR" dirty="0"/>
              <a:t>Imagine um website em que vendedores de uma empresa entram para fazer cotações de pedidos. Os preços podem variar segundo a categorização de clientes, aos quais se oferecem descontos especiais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5841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4400" dirty="0">
                <a:effectLst/>
              </a:rPr>
              <a:t>Passo 1 – Mapear as </a:t>
            </a:r>
            <a:r>
              <a:rPr lang="pt-BR" sz="4400" dirty="0" smtClean="0">
                <a:effectLst/>
              </a:rPr>
              <a:t>entidades</a:t>
            </a:r>
            <a:endParaRPr lang="pt-BR" sz="440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772793"/>
          </a:xfrm>
        </p:spPr>
        <p:txBody>
          <a:bodyPr/>
          <a:lstStyle/>
          <a:p>
            <a:pPr algn="just" fontAlgn="base"/>
            <a:r>
              <a:rPr lang="pt-BR" dirty="0"/>
              <a:t>Normalmente, entidades são elementos que gravam dados em banco, os famosos </a:t>
            </a:r>
            <a:r>
              <a:rPr lang="pt-BR" dirty="0" err="1"/>
              <a:t>CRUDs</a:t>
            </a:r>
            <a:r>
              <a:rPr lang="pt-BR" dirty="0"/>
              <a:t>. Mas, também podem ser elementos que consomem dados de outros sistemas, as </a:t>
            </a:r>
            <a:r>
              <a:rPr lang="pt-BR" dirty="0" err="1"/>
              <a:t>APIs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51521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4400" dirty="0">
                <a:effectLst/>
              </a:rPr>
              <a:t>Passo 1 – Mapear as </a:t>
            </a:r>
            <a:r>
              <a:rPr lang="pt-BR" sz="4400" dirty="0" smtClean="0">
                <a:effectLst/>
              </a:rPr>
              <a:t>entidades</a:t>
            </a:r>
            <a:endParaRPr lang="pt-BR" sz="440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6387" y="1771650"/>
            <a:ext cx="5991225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5441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pPr fontAlgn="base"/>
            <a:r>
              <a:rPr lang="pt-BR" sz="4400" dirty="0">
                <a:effectLst/>
              </a:rPr>
              <a:t>Passo 2 – Classificar as entidades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62651"/>
          </a:xfrm>
        </p:spPr>
        <p:txBody>
          <a:bodyPr/>
          <a:lstStyle/>
          <a:p>
            <a:pPr fontAlgn="base"/>
            <a:r>
              <a:rPr lang="pt-BR" sz="2400" dirty="0"/>
              <a:t>Às entidades que gravam dados e que não dependem de outras para existir chamamos de </a:t>
            </a:r>
            <a:r>
              <a:rPr lang="pt-BR" sz="2400" b="1" dirty="0"/>
              <a:t>Entidades Fortes</a:t>
            </a:r>
            <a:r>
              <a:rPr lang="pt-BR" sz="2400" dirty="0"/>
              <a:t> ou, na metodologia, </a:t>
            </a:r>
            <a:r>
              <a:rPr lang="pt-BR" sz="2400" b="1" dirty="0" err="1"/>
              <a:t>ALIs</a:t>
            </a:r>
            <a:r>
              <a:rPr lang="pt-BR" sz="2400" dirty="0"/>
              <a:t> (Arquivo Lógico Interno). Por exemplo: Quando pensamos na entidade Produtos, podemos inferir que um produto existe ainda que não haja cotações/orçamentos.</a:t>
            </a:r>
          </a:p>
          <a:p>
            <a:pPr fontAlgn="base"/>
            <a:r>
              <a:rPr lang="pt-BR" sz="2400" dirty="0"/>
              <a:t>Já as entidades que consomem dados ou dependem de outras para existir chamamos de </a:t>
            </a:r>
            <a:r>
              <a:rPr lang="pt-BR" sz="2400" b="1" dirty="0"/>
              <a:t>Entidades Fracas</a:t>
            </a:r>
            <a:r>
              <a:rPr lang="pt-BR" sz="2400" dirty="0"/>
              <a:t> ou </a:t>
            </a:r>
            <a:r>
              <a:rPr lang="pt-BR" sz="2400" b="1" dirty="0" err="1"/>
              <a:t>AIEs</a:t>
            </a:r>
            <a:r>
              <a:rPr lang="pt-BR" sz="2400" dirty="0"/>
              <a:t> (Arquivo de Interface Externa). Por exemplo: A entidade orçamento só existe porque há produtos e clientes, logo, é uma entidade fraca. Um outro tipo de AIE são aquelas interfaces que acessam outros sistemas como a API de mapas do Google, um JSON de um sistema legado ou um REST do barramento de serviços.</a:t>
            </a:r>
          </a:p>
        </p:txBody>
      </p:sp>
    </p:spTree>
    <p:extLst>
      <p:ext uri="{BB962C8B-B14F-4D97-AF65-F5344CB8AC3E}">
        <p14:creationId xmlns:p14="http://schemas.microsoft.com/office/powerpoint/2010/main" val="15187081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pPr fontAlgn="base"/>
            <a:r>
              <a:rPr lang="pt-BR" sz="4400" dirty="0">
                <a:effectLst/>
              </a:rPr>
              <a:t>Passo 2 – Classificar as entidades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675" y="1752600"/>
            <a:ext cx="5962650" cy="33528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683568" y="5661248"/>
            <a:ext cx="7200800" cy="921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Helvetica Neue"/>
              </a:rPr>
              <a:t>Adicionei duas </a:t>
            </a:r>
            <a:r>
              <a:rPr lang="pt-BR" dirty="0" err="1">
                <a:solidFill>
                  <a:schemeClr val="bg1"/>
                </a:solidFill>
                <a:latin typeface="Helvetica Neue"/>
              </a:rPr>
              <a:t>APIs</a:t>
            </a:r>
            <a:r>
              <a:rPr lang="pt-BR" dirty="0">
                <a:solidFill>
                  <a:schemeClr val="bg1"/>
                </a:solidFill>
                <a:latin typeface="Helvetica Neue"/>
              </a:rPr>
              <a:t> (</a:t>
            </a:r>
            <a:r>
              <a:rPr lang="pt-BR" dirty="0" err="1">
                <a:solidFill>
                  <a:schemeClr val="bg1"/>
                </a:solidFill>
                <a:latin typeface="Helvetica Neue"/>
              </a:rPr>
              <a:t>abstratadas</a:t>
            </a:r>
            <a:r>
              <a:rPr lang="pt-BR" dirty="0">
                <a:solidFill>
                  <a:schemeClr val="bg1"/>
                </a:solidFill>
                <a:latin typeface="Helvetica Neue"/>
              </a:rPr>
              <a:t>) ao exemplo para ilustrar melhor o conceito de </a:t>
            </a:r>
            <a:r>
              <a:rPr lang="pt-BR" dirty="0" err="1">
                <a:solidFill>
                  <a:schemeClr val="bg1"/>
                </a:solidFill>
                <a:latin typeface="Helvetica Neue"/>
              </a:rPr>
              <a:t>AIEs</a:t>
            </a:r>
            <a:r>
              <a:rPr lang="pt-BR" dirty="0">
                <a:solidFill>
                  <a:schemeClr val="bg1"/>
                </a:solidFill>
                <a:latin typeface="Helvetica Neue"/>
              </a:rPr>
              <a:t>. Nesta figura, as entidades já estão classificadas entre </a:t>
            </a:r>
            <a:r>
              <a:rPr lang="pt-BR" dirty="0" err="1">
                <a:solidFill>
                  <a:schemeClr val="bg1"/>
                </a:solidFill>
                <a:latin typeface="Helvetica Neue"/>
              </a:rPr>
              <a:t>ALIs</a:t>
            </a:r>
            <a:r>
              <a:rPr lang="pt-BR" dirty="0">
                <a:solidFill>
                  <a:schemeClr val="bg1"/>
                </a:solidFill>
                <a:latin typeface="Helvetica Neue"/>
              </a:rPr>
              <a:t> (verde escuro) e </a:t>
            </a:r>
            <a:r>
              <a:rPr lang="pt-BR" dirty="0" err="1">
                <a:solidFill>
                  <a:schemeClr val="bg1"/>
                </a:solidFill>
                <a:latin typeface="Helvetica Neue"/>
              </a:rPr>
              <a:t>AIEs</a:t>
            </a:r>
            <a:r>
              <a:rPr lang="pt-BR" dirty="0">
                <a:solidFill>
                  <a:schemeClr val="bg1"/>
                </a:solidFill>
                <a:latin typeface="Helvetica Neue"/>
              </a:rPr>
              <a:t> (verde claro)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0529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pPr fontAlgn="base"/>
            <a:r>
              <a:rPr lang="pt-BR" sz="4400" dirty="0">
                <a:effectLst/>
              </a:rPr>
              <a:t>Passo 3 – Contar os pontos de função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287" y="1166812"/>
            <a:ext cx="6067425" cy="452437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811" y="5691187"/>
            <a:ext cx="528637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6357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406813"/>
          </a:xfrm>
        </p:spPr>
        <p:txBody>
          <a:bodyPr/>
          <a:lstStyle/>
          <a:p>
            <a:pPr fontAlgn="base"/>
            <a:r>
              <a:rPr lang="pt-BR" dirty="0"/>
              <a:t>Métricas e Estimativas de Software</a:t>
            </a:r>
          </a:p>
          <a:p>
            <a:pPr lvl="1"/>
            <a:r>
              <a:rPr lang="pt-BR" dirty="0" smtClean="0"/>
              <a:t>Orientadas ao tamanho</a:t>
            </a:r>
          </a:p>
          <a:p>
            <a:pPr lvl="1"/>
            <a:r>
              <a:rPr lang="pt-BR" dirty="0" smtClean="0"/>
              <a:t>Orientadas a função</a:t>
            </a:r>
          </a:p>
          <a:p>
            <a:pPr lvl="1"/>
            <a:r>
              <a:rPr lang="pt-BR" dirty="0" smtClean="0"/>
              <a:t>Orientadas a objeto</a:t>
            </a:r>
          </a:p>
          <a:p>
            <a:r>
              <a:rPr lang="pt-BR" dirty="0" smtClean="0"/>
              <a:t>Pontos-por-função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510476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pPr fontAlgn="base"/>
            <a:r>
              <a:rPr lang="pt-BR" sz="4400" dirty="0">
                <a:effectLst/>
              </a:rPr>
              <a:t>Passo 4 – Estimar as horas de trabalho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825937"/>
          </a:xfrm>
        </p:spPr>
        <p:txBody>
          <a:bodyPr/>
          <a:lstStyle/>
          <a:p>
            <a:pPr algn="just" fontAlgn="base"/>
            <a:r>
              <a:rPr lang="pt-BR" sz="2800" dirty="0"/>
              <a:t>A média de mercado para linguagens mais robustas como o Java é de 13 </a:t>
            </a:r>
            <a:r>
              <a:rPr lang="pt-BR" sz="2800" dirty="0" err="1"/>
              <a:t>hs</a:t>
            </a:r>
            <a:r>
              <a:rPr lang="pt-BR" sz="2800" dirty="0"/>
              <a:t> / PF, incluindo todo trabalho de requisitos, design, desenvolvimento, testes e correções. Neste cenário, devem-se multiplicar os Pontos de Função pela produtividade média para ter uma referência:</a:t>
            </a:r>
          </a:p>
          <a:p>
            <a:pPr marL="0" indent="0" algn="ctr" fontAlgn="base">
              <a:buNone/>
            </a:pPr>
            <a:r>
              <a:rPr lang="pt-BR" sz="2800" dirty="0">
                <a:solidFill>
                  <a:srgbClr val="FFFF00"/>
                </a:solidFill>
              </a:rPr>
              <a:t>265 pontos de função x 13hs/PF = </a:t>
            </a:r>
            <a:r>
              <a:rPr lang="pt-BR" sz="2800" b="1" dirty="0">
                <a:solidFill>
                  <a:srgbClr val="FFFF00"/>
                </a:solidFill>
              </a:rPr>
              <a:t>3.445 horas</a:t>
            </a:r>
            <a:r>
              <a:rPr lang="pt-BR" sz="2800" dirty="0">
                <a:solidFill>
                  <a:srgbClr val="FFFF00"/>
                </a:solidFill>
              </a:rPr>
              <a:t> de trabalho</a:t>
            </a:r>
          </a:p>
          <a:p>
            <a:pPr fontAlgn="base"/>
            <a:r>
              <a:rPr lang="pt-BR" sz="2800" dirty="0" smtClean="0"/>
              <a:t>Cada </a:t>
            </a:r>
            <a:r>
              <a:rPr lang="pt-BR" sz="2800" dirty="0"/>
              <a:t>empresa deve manter sua própria média de produtividade. Outro motivo é que a produtividade varia de acordo com a equipe, linguagem, estabilidade da plataforma, reuso etc., fatores que devem ser avaliados a cada projeto.</a:t>
            </a:r>
          </a:p>
        </p:txBody>
      </p:sp>
    </p:spTree>
    <p:extLst>
      <p:ext uri="{BB962C8B-B14F-4D97-AF65-F5344CB8AC3E}">
        <p14:creationId xmlns:p14="http://schemas.microsoft.com/office/powerpoint/2010/main" val="9686507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pPr fontAlgn="base"/>
            <a:r>
              <a:rPr lang="pt-BR" sz="4400" dirty="0">
                <a:effectLst/>
              </a:rPr>
              <a:t>Passo 5 – Calcular o custo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2585323"/>
          </a:xfrm>
        </p:spPr>
        <p:txBody>
          <a:bodyPr/>
          <a:lstStyle/>
          <a:p>
            <a:pPr fontAlgn="base"/>
            <a:r>
              <a:rPr lang="pt-BR" sz="2800" dirty="0"/>
              <a:t>Para transformar as horas em custos existem duas formas:</a:t>
            </a:r>
          </a:p>
          <a:p>
            <a:pPr marL="0" indent="0" fontAlgn="base">
              <a:buNone/>
            </a:pPr>
            <a:r>
              <a:rPr lang="pt-BR" sz="2800" dirty="0" smtClean="0"/>
              <a:t>	1. Multiplicar o total de horas pelo custo médio</a:t>
            </a:r>
          </a:p>
          <a:p>
            <a:pPr marL="0" indent="0" algn="ctr" fontAlgn="base">
              <a:buNone/>
            </a:pPr>
            <a:r>
              <a:rPr lang="pt-BR" sz="2800" dirty="0" smtClean="0">
                <a:solidFill>
                  <a:srgbClr val="FFFF00"/>
                </a:solidFill>
              </a:rPr>
              <a:t>3.445 </a:t>
            </a:r>
            <a:r>
              <a:rPr lang="pt-BR" sz="2800" dirty="0">
                <a:solidFill>
                  <a:srgbClr val="FFFF00"/>
                </a:solidFill>
              </a:rPr>
              <a:t>horas x R$ 100,00 = R$ </a:t>
            </a:r>
            <a:r>
              <a:rPr lang="pt-BR" sz="2800" dirty="0" smtClean="0">
                <a:solidFill>
                  <a:srgbClr val="FFFF00"/>
                </a:solidFill>
              </a:rPr>
              <a:t>344.500</a:t>
            </a:r>
            <a:endParaRPr lang="pt-BR" sz="2800" dirty="0">
              <a:solidFill>
                <a:srgbClr val="FFFF00"/>
              </a:solidFill>
            </a:endParaRPr>
          </a:p>
          <a:p>
            <a:pPr marL="0" indent="0" fontAlgn="base">
              <a:buNone/>
            </a:pPr>
            <a:r>
              <a:rPr lang="pt-BR" sz="2800" dirty="0" smtClean="0"/>
              <a:t>	2</a:t>
            </a:r>
            <a:r>
              <a:rPr lang="pt-BR" sz="2800" dirty="0"/>
              <a:t>. Segmentar o esforço de trabalho entre diferentes perfis para chegar a um valor mais preciso</a:t>
            </a:r>
            <a:endParaRPr lang="pt-BR" sz="2800" dirty="0" smtClean="0">
              <a:solidFill>
                <a:srgbClr val="FFFF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404" y="4031476"/>
            <a:ext cx="8134680" cy="2375843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6509241" y="3508256"/>
            <a:ext cx="2287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rgbClr val="FFFF00"/>
                </a:solidFill>
              </a:rPr>
              <a:t>R$ </a:t>
            </a:r>
            <a:r>
              <a:rPr lang="pt-BR" sz="2800" dirty="0" smtClean="0">
                <a:solidFill>
                  <a:srgbClr val="FFFF00"/>
                </a:solidFill>
              </a:rPr>
              <a:t>287.657,50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523118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pPr fontAlgn="base"/>
            <a:r>
              <a:rPr lang="pt-BR" sz="4400" dirty="0">
                <a:effectLst/>
              </a:rPr>
              <a:t>Passo 6 – Calcular o preço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274743"/>
          </a:xfrm>
        </p:spPr>
        <p:txBody>
          <a:bodyPr/>
          <a:lstStyle/>
          <a:p>
            <a:pPr algn="just" fontAlgn="base"/>
            <a:r>
              <a:rPr lang="pt-BR" sz="2800" dirty="0"/>
              <a:t>Com os custos, pode-se calcular o preço, bastando multiplicar pela margem bruta esperada para o projeto. Para exemplificar, consideremos uma margem de 35%.</a:t>
            </a:r>
          </a:p>
          <a:p>
            <a:pPr marL="0" indent="0" algn="ctr" fontAlgn="base">
              <a:buNone/>
            </a:pPr>
            <a:r>
              <a:rPr lang="pt-BR" sz="2800" dirty="0">
                <a:solidFill>
                  <a:srgbClr val="FFFF00"/>
                </a:solidFill>
              </a:rPr>
              <a:t>R$ 287.657,50 x (1+35%) =   R$  388.337,63</a:t>
            </a:r>
          </a:p>
          <a:p>
            <a:pPr algn="just" fontAlgn="base"/>
            <a:r>
              <a:rPr lang="pt-BR" sz="2800" dirty="0"/>
              <a:t>Lembre-se que trata-se da margem bruta do projeto, sobre ela ainda incorrerão impostos, custos operacionais e no final tem que dar lucro!! A área financeira da empresa é capaz de estimar a margem bruta esperada.</a:t>
            </a:r>
          </a:p>
        </p:txBody>
      </p:sp>
    </p:spTree>
    <p:extLst>
      <p:ext uri="{BB962C8B-B14F-4D97-AF65-F5344CB8AC3E}">
        <p14:creationId xmlns:p14="http://schemas.microsoft.com/office/powerpoint/2010/main" val="16747102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pPr fontAlgn="base"/>
            <a:r>
              <a:rPr lang="pt-BR" sz="4400" dirty="0" smtClean="0">
                <a:effectLst/>
              </a:rPr>
              <a:t>Atividades</a:t>
            </a:r>
            <a:endParaRPr lang="pt-BR" sz="4400" dirty="0">
              <a:effectLst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1772793"/>
          </a:xfrm>
        </p:spPr>
        <p:txBody>
          <a:bodyPr/>
          <a:lstStyle/>
          <a:p>
            <a:pPr algn="just" fontAlgn="base"/>
            <a:r>
              <a:rPr lang="pt-BR" dirty="0" smtClean="0"/>
              <a:t>Sugiro a leitura do </a:t>
            </a:r>
            <a:r>
              <a:rPr lang="pt-BR" dirty="0"/>
              <a:t>artigo disponível em: </a:t>
            </a:r>
            <a:r>
              <a:rPr lang="pt-BR" dirty="0">
                <a:hlinkClick r:id="rId3"/>
              </a:rPr>
              <a:t>https://</a:t>
            </a:r>
            <a:r>
              <a:rPr lang="pt-BR" dirty="0" smtClean="0">
                <a:hlinkClick r:id="rId3"/>
              </a:rPr>
              <a:t>www.devmedia.com.br/contagem-de-pontos-de-funcao/34390</a:t>
            </a:r>
            <a:r>
              <a:rPr lang="pt-BR" dirty="0" smtClean="0"/>
              <a:t> para um melhor entendimento sobre pontos de função.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56583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Métricas e Estimativas de </a:t>
            </a:r>
            <a:r>
              <a:rPr lang="pt-BR" dirty="0" smtClean="0"/>
              <a:t>Software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102388"/>
          </a:xfrm>
        </p:spPr>
        <p:txBody>
          <a:bodyPr/>
          <a:lstStyle/>
          <a:p>
            <a:pPr algn="just"/>
            <a:r>
              <a:rPr lang="pt-BR" dirty="0"/>
              <a:t>O termo métrica de software refere-se à mensuração dos indicadores quantitativos do tamanho e complexidade de um sistema. Estes indicadores são, por sua vez, utilizados para correlatar contra os desempenhos observados no passado afim de derivar previsões de desempenho </a:t>
            </a:r>
            <a:r>
              <a:rPr lang="pt-BR" dirty="0" smtClean="0"/>
              <a:t>futuro.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2501371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Métricas e Estimativas de </a:t>
            </a:r>
            <a:r>
              <a:rPr lang="pt-BR" dirty="0" smtClean="0"/>
              <a:t>Software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988784"/>
          </a:xfrm>
        </p:spPr>
        <p:txBody>
          <a:bodyPr/>
          <a:lstStyle/>
          <a:p>
            <a:pPr algn="just"/>
            <a:r>
              <a:rPr lang="pt-BR" dirty="0"/>
              <a:t>A métrica de software tem como princípios especificar as funções de coleta de dados de avaliação e desempenho, atribuir essas responsabilidades a toda a equipe envolvida no projeto, reunir dados de desempenho pertencentes à complementação do software, analisar os históricos dos projetos anteriores para determinar o efeito desses fatores e utilizar esses efeitos para pesar as previsões futuras</a:t>
            </a:r>
            <a:r>
              <a:rPr lang="pt-BR" dirty="0" smtClean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184998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Métricas e Estimativas de </a:t>
            </a:r>
            <a:r>
              <a:rPr lang="pt-BR" dirty="0" smtClean="0"/>
              <a:t>Software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pPr algn="just"/>
            <a:r>
              <a:rPr lang="pt-BR" dirty="0"/>
              <a:t>Estes princípios nos permite prever o resto do processo, avaliar o progresso e reduzir a </a:t>
            </a:r>
            <a:r>
              <a:rPr lang="pt-BR" dirty="0" smtClean="0"/>
              <a:t>complexidade</a:t>
            </a:r>
            <a:r>
              <a:rPr lang="pt-BR" dirty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025482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Métricas </a:t>
            </a:r>
            <a:r>
              <a:rPr lang="pt-BR" dirty="0" smtClean="0"/>
              <a:t>Orientadas ao Tamanho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284250"/>
          </a:xfrm>
        </p:spPr>
        <p:txBody>
          <a:bodyPr/>
          <a:lstStyle/>
          <a:p>
            <a:pPr algn="just"/>
            <a:r>
              <a:rPr lang="pt-BR" dirty="0" smtClean="0"/>
              <a:t>São </a:t>
            </a:r>
            <a:r>
              <a:rPr lang="pt-BR" dirty="0"/>
              <a:t>medidas diretas do software e do processo por meio do qual ele é </a:t>
            </a:r>
            <a:r>
              <a:rPr lang="pt-BR" dirty="0" smtClean="0"/>
              <a:t>desenvolvido.</a:t>
            </a:r>
          </a:p>
          <a:p>
            <a:pPr algn="just"/>
            <a:r>
              <a:rPr lang="pt-BR" dirty="0" smtClean="0"/>
              <a:t>Gira em </a:t>
            </a:r>
            <a:r>
              <a:rPr lang="pt-BR" dirty="0"/>
              <a:t>torno do uso das linhas de código (LOC) como uma </a:t>
            </a:r>
            <a:r>
              <a:rPr lang="pt-BR" dirty="0" smtClean="0"/>
              <a:t>medida-chave.</a:t>
            </a:r>
            <a:endParaRPr lang="pt-BR" dirty="0"/>
          </a:p>
          <a:p>
            <a:pPr algn="just"/>
            <a:r>
              <a:rPr lang="pt-BR" dirty="0" smtClean="0"/>
              <a:t>Provocam controvérsias </a:t>
            </a:r>
            <a:r>
              <a:rPr lang="pt-BR" dirty="0"/>
              <a:t>e não são universalmente aceitas como a melhor maneira de se medir o processo de desenvolvimento de </a:t>
            </a:r>
            <a:r>
              <a:rPr lang="pt-BR" dirty="0" smtClean="0"/>
              <a:t>software.</a:t>
            </a:r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280372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Métricas </a:t>
            </a:r>
            <a:r>
              <a:rPr lang="pt-BR" dirty="0" smtClean="0"/>
              <a:t>Orientadas ao Tamanho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30471"/>
          </a:xfrm>
        </p:spPr>
        <p:txBody>
          <a:bodyPr/>
          <a:lstStyle/>
          <a:p>
            <a:pPr algn="just"/>
            <a:r>
              <a:rPr lang="pt-BR" dirty="0" smtClean="0"/>
              <a:t>São dependentes </a:t>
            </a:r>
            <a:r>
              <a:rPr lang="pt-BR" dirty="0"/>
              <a:t>da linguagem de programação utilizada na codificação do projeto, que elas penalizam programas bem projetados, porém mais curtos, que elas não podem acomodar facilmente linguagens não-procedurais e que seu uso em estimativas requer um nível de detalhes que pode ser difícil de </a:t>
            </a:r>
            <a:r>
              <a:rPr lang="pt-BR" dirty="0" smtClean="0"/>
              <a:t>conseguir.</a:t>
            </a:r>
          </a:p>
          <a:p>
            <a:pPr algn="just"/>
            <a:r>
              <a:rPr lang="pt-BR" dirty="0"/>
              <a:t>A contagem de linhas de código pode ser uma medida do que foi feito, e não uma medida a ser utilizada para previsão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37616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Métricas </a:t>
            </a:r>
            <a:r>
              <a:rPr lang="pt-BR" dirty="0" smtClean="0"/>
              <a:t>Orientadas à Função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742563"/>
          </a:xfrm>
        </p:spPr>
        <p:txBody>
          <a:bodyPr/>
          <a:lstStyle/>
          <a:p>
            <a:pPr algn="just"/>
            <a:r>
              <a:rPr lang="pt-BR" dirty="0" smtClean="0"/>
              <a:t>Medição de </a:t>
            </a:r>
            <a:r>
              <a:rPr lang="pt-BR" dirty="0"/>
              <a:t>software do ponto de vista do usuário, que determina de forma consistente o tamanho e complexidade de um software, sob a perspectiva do usuário</a:t>
            </a:r>
            <a:r>
              <a:rPr lang="pt-BR" dirty="0" smtClean="0"/>
              <a:t>.</a:t>
            </a:r>
            <a:endParaRPr lang="pt-BR" dirty="0"/>
          </a:p>
          <a:p>
            <a:pPr algn="just"/>
            <a:r>
              <a:rPr lang="pt-BR" dirty="0" smtClean="0"/>
              <a:t>Dimensiona um </a:t>
            </a:r>
            <a:r>
              <a:rPr lang="pt-BR" dirty="0"/>
              <a:t>software, quantificando a funcionalidade proporcionada ao usuário a partir do seu desenho </a:t>
            </a:r>
            <a:r>
              <a:rPr lang="pt-BR" dirty="0" smtClean="0"/>
              <a:t>lógico.</a:t>
            </a:r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436153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Métricas </a:t>
            </a:r>
            <a:r>
              <a:rPr lang="pt-BR" dirty="0" smtClean="0"/>
              <a:t>Orientadas à Função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613297"/>
          </a:xfrm>
        </p:spPr>
        <p:txBody>
          <a:bodyPr/>
          <a:lstStyle/>
          <a:p>
            <a:pPr algn="just"/>
            <a:r>
              <a:rPr lang="pt-BR" dirty="0"/>
              <a:t>A análise considera as várias formas com que os usuários interagem com o sistema, com os seguintes objetivos</a:t>
            </a:r>
            <a:r>
              <a:rPr lang="pt-BR" dirty="0" smtClean="0"/>
              <a:t>:</a:t>
            </a:r>
            <a:endParaRPr lang="pt-BR" dirty="0"/>
          </a:p>
          <a:p>
            <a:pPr lvl="1" algn="just"/>
            <a:r>
              <a:rPr lang="pt-BR" dirty="0"/>
              <a:t>Fornecer medidas consistentes;</a:t>
            </a:r>
          </a:p>
          <a:p>
            <a:pPr lvl="1" algn="just"/>
            <a:r>
              <a:rPr lang="pt-BR" dirty="0"/>
              <a:t>Medir funcionalidades que o usuário solicita ou recebe;</a:t>
            </a:r>
          </a:p>
          <a:p>
            <a:pPr lvl="1" algn="just"/>
            <a:r>
              <a:rPr lang="pt-BR" dirty="0"/>
              <a:t>Independência da tecnologia;</a:t>
            </a:r>
          </a:p>
          <a:p>
            <a:pPr lvl="1" algn="just"/>
            <a:r>
              <a:rPr lang="pt-BR" dirty="0"/>
              <a:t>Método simples.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894700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Fundamentos em Sistemas de Informação - Revisão 1</Template>
  <TotalTime>509</TotalTime>
  <Words>3355</Words>
  <Application>Microsoft Office PowerPoint</Application>
  <PresentationFormat>Apresentação na tela (4:3)</PresentationFormat>
  <Paragraphs>167</Paragraphs>
  <Slides>23</Slides>
  <Notes>23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Courier New</vt:lpstr>
      <vt:lpstr>Helvetica Neue</vt:lpstr>
      <vt:lpstr>Wingdings</vt:lpstr>
      <vt:lpstr>7-00134_MS_Qwest_template_Segoe</vt:lpstr>
      <vt:lpstr>Branco com fonte Courier para slides de código</vt:lpstr>
      <vt:lpstr>GERÊNCIA DE PROJETOS DE SOFTWARE</vt:lpstr>
      <vt:lpstr>Conteúdo</vt:lpstr>
      <vt:lpstr>Métricas e Estimativas de Software</vt:lpstr>
      <vt:lpstr>Métricas e Estimativas de Software</vt:lpstr>
      <vt:lpstr>Métricas e Estimativas de Software</vt:lpstr>
      <vt:lpstr>Métricas Orientadas ao Tamanho</vt:lpstr>
      <vt:lpstr>Métricas Orientadas ao Tamanho</vt:lpstr>
      <vt:lpstr>Métricas Orientadas à Função</vt:lpstr>
      <vt:lpstr>Métricas Orientadas à Função</vt:lpstr>
      <vt:lpstr>Métricas Orientadas à Função</vt:lpstr>
      <vt:lpstr>Métricas Orientadas a Objetos</vt:lpstr>
      <vt:lpstr>Métricas Orientadas a Objetos</vt:lpstr>
      <vt:lpstr>Análise Indicativa de Pontos de Função</vt:lpstr>
      <vt:lpstr>Case</vt:lpstr>
      <vt:lpstr>Passo 1 – Mapear as entidades</vt:lpstr>
      <vt:lpstr>Passo 1 – Mapear as entidades</vt:lpstr>
      <vt:lpstr>Passo 2 – Classificar as entidades</vt:lpstr>
      <vt:lpstr>Passo 2 – Classificar as entidades</vt:lpstr>
      <vt:lpstr>Passo 3 – Contar os pontos de função</vt:lpstr>
      <vt:lpstr>Passo 4 – Estimar as horas de trabalho</vt:lpstr>
      <vt:lpstr>Passo 5 – Calcular o custo</vt:lpstr>
      <vt:lpstr>Passo 6 – Calcular o preço</vt:lpstr>
      <vt:lpstr>Atividades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Fabrício Varajão</dc:creator>
  <cp:lastModifiedBy>Fabricio de Freitas Varajão</cp:lastModifiedBy>
  <cp:revision>59</cp:revision>
  <dcterms:created xsi:type="dcterms:W3CDTF">2015-10-26T22:43:38Z</dcterms:created>
  <dcterms:modified xsi:type="dcterms:W3CDTF">2018-05-22T19:57:38Z</dcterms:modified>
</cp:coreProperties>
</file>