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  <p:sldMasterId id="2147483711" r:id="rId2"/>
    <p:sldMasterId id="2147483713" r:id="rId3"/>
  </p:sldMasterIdLst>
  <p:notesMasterIdLst>
    <p:notesMasterId r:id="rId25"/>
  </p:notesMasterIdLst>
  <p:sldIdLst>
    <p:sldId id="271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6" r:id="rId13"/>
    <p:sldId id="270" r:id="rId14"/>
    <p:sldId id="288" r:id="rId15"/>
    <p:sldId id="289" r:id="rId16"/>
    <p:sldId id="292" r:id="rId17"/>
    <p:sldId id="290" r:id="rId18"/>
    <p:sldId id="291" r:id="rId19"/>
    <p:sldId id="293" r:id="rId20"/>
    <p:sldId id="294" r:id="rId21"/>
    <p:sldId id="295" r:id="rId22"/>
    <p:sldId id="296" r:id="rId23"/>
    <p:sldId id="287" r:id="rId24"/>
  </p:sldIdLst>
  <p:sldSz cx="9144000" cy="6858000" type="screen4x3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33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5F8387-B346-44E9-B812-7CCA2F9143B4}" type="datetimeFigureOut">
              <a:rPr lang="pt-BR" smtClean="0"/>
              <a:t>10/08/2019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F7F318-06C5-4E00-BDA5-65F6C116D7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0229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8/10/2019 9:53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16193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8/10/2019 9:53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43781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8/10/2019 9:53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749855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8/10/2019 9:53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31864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8/10/2019 9:53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5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24943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8/10/2019 9:53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6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1164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8/10/2019 9:53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7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13684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8/10/2019 9:53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8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80858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8/10/2019 9:53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9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07686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8/10/2019 9:53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10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15152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945389894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94237752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4" name="Espaço Reservado para Texto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1829688019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lides &quot;especiais&quot; 2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 smtClean="0"/>
              <a:t>clique para…</a:t>
            </a:r>
          </a:p>
        </p:txBody>
      </p:sp>
    </p:spTree>
    <p:extLst>
      <p:ext uri="{BB962C8B-B14F-4D97-AF65-F5344CB8AC3E}">
        <p14:creationId xmlns:p14="http://schemas.microsoft.com/office/powerpoint/2010/main" val="1628335512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ar para slides com Código de Softw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533001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83316756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ar para slides com Código de Softw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533001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461576977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s &quot;especiais&quot; 1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68955" y="4695527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2153270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88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 dirty="0" smtClean="0"/>
              <a:t>clique para…</a:t>
            </a:r>
          </a:p>
        </p:txBody>
      </p:sp>
    </p:spTree>
    <p:extLst>
      <p:ext uri="{BB962C8B-B14F-4D97-AF65-F5344CB8AC3E}">
        <p14:creationId xmlns:p14="http://schemas.microsoft.com/office/powerpoint/2010/main" val="425161994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380545940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109857559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616041377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855893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855893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449460472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161264221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7585805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Imprime em ESCALA DE CINZ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3752407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dirty="0" smtClean="0"/>
              <a:t>Clique para editar o estilo do título Mestre</a:t>
            </a:r>
            <a:endParaRPr lang="pt-BR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pt-BR" noProof="0" dirty="0" smtClean="0"/>
              <a:t>Clique para editar os estilos do texto Mestre</a:t>
            </a:r>
          </a:p>
          <a:p>
            <a:pPr lvl="1"/>
            <a:r>
              <a:rPr lang="pt-BR" noProof="0" dirty="0" smtClean="0"/>
              <a:t>Segundo nível</a:t>
            </a:r>
          </a:p>
          <a:p>
            <a:pPr lvl="2"/>
            <a:r>
              <a:rPr lang="pt-BR" noProof="0" dirty="0" smtClean="0"/>
              <a:t>Terceiro nível</a:t>
            </a:r>
          </a:p>
          <a:p>
            <a:pPr lvl="3"/>
            <a:r>
              <a:rPr lang="pt-BR" noProof="0" dirty="0" smtClean="0"/>
              <a:t>Quarto nível</a:t>
            </a:r>
          </a:p>
          <a:p>
            <a:pPr lvl="4"/>
            <a:r>
              <a:rPr lang="pt-BR" noProof="0" dirty="0" smtClean="0"/>
              <a:t>Quinto nível</a:t>
            </a:r>
            <a:endParaRPr lang="pt-BR" noProof="0" dirty="0"/>
          </a:p>
        </p:txBody>
      </p:sp>
      <p:pic>
        <p:nvPicPr>
          <p:cNvPr id="4" name="Imagem 3" descr="footer_graphic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5435827"/>
            <a:ext cx="9144000" cy="1420586"/>
          </a:xfrm>
          <a:prstGeom prst="rect">
            <a:avLst/>
          </a:prstGeom>
        </p:spPr>
      </p:pic>
      <p:pic>
        <p:nvPicPr>
          <p:cNvPr id="6" name="Picture 4" descr="banner_prof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6093296"/>
            <a:ext cx="1006475" cy="804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76133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5330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570900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5330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1593475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varajao@gmail.com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varajao.com.br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uc.br/index.php/graduacao-computacao-projeto-pedagogico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NEGÓCIOS NA INTERNET</a:t>
            </a:r>
            <a:endParaRPr lang="pt-BR" dirty="0"/>
          </a:p>
        </p:txBody>
      </p:sp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1748308"/>
          </a:xfrm>
        </p:spPr>
        <p:txBody>
          <a:bodyPr>
            <a:normAutofit/>
          </a:bodyPr>
          <a:lstStyle/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000" b="0" dirty="0" smtClean="0">
                <a:solidFill>
                  <a:srgbClr val="FFFFFF">
                    <a:tint val="75000"/>
                  </a:srgbClr>
                </a:solidFill>
              </a:rPr>
              <a:t>Aula: 01</a:t>
            </a:r>
          </a:p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pt-BR" b="0" i="0" dirty="0" smtClean="0">
                <a:solidFill>
                  <a:srgbClr val="FFFFFF">
                    <a:tint val="75000"/>
                  </a:srgbClr>
                </a:solidFill>
              </a:rPr>
              <a:t>Prof.: Fabrício </a:t>
            </a:r>
            <a:r>
              <a:rPr lang="pt-BR" b="0" i="0" dirty="0" err="1" smtClean="0">
                <a:solidFill>
                  <a:srgbClr val="FFFFFF">
                    <a:tint val="75000"/>
                  </a:srgbClr>
                </a:solidFill>
              </a:rPr>
              <a:t>Varajão</a:t>
            </a:r>
            <a:endParaRPr lang="pt-BR" b="0" i="0" dirty="0" smtClean="0">
              <a:solidFill>
                <a:srgbClr val="FFFFFF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Acesso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5991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>
                <a:solidFill>
                  <a:srgbClr val="FFFFFF"/>
                </a:solidFill>
              </a:rPr>
              <a:t>Caso tenha dificuldade </a:t>
            </a:r>
            <a:r>
              <a:rPr lang="pt-BR" dirty="0" smtClean="0">
                <a:solidFill>
                  <a:srgbClr val="FFFFFF"/>
                </a:solidFill>
              </a:rPr>
              <a:t>faça </a:t>
            </a:r>
            <a:r>
              <a:rPr lang="pt-BR" dirty="0">
                <a:solidFill>
                  <a:srgbClr val="FFFFFF"/>
                </a:solidFill>
              </a:rPr>
              <a:t>contato com o seu professor no e-mail </a:t>
            </a:r>
            <a:r>
              <a:rPr lang="pt-BR" dirty="0">
                <a:solidFill>
                  <a:srgbClr val="FFFFFF"/>
                </a:solidFill>
                <a:hlinkClick r:id="rId3"/>
              </a:rPr>
              <a:t>varajao@gmail.com</a:t>
            </a:r>
            <a:r>
              <a:rPr lang="pt-BR" dirty="0">
                <a:solidFill>
                  <a:srgbClr val="FFFFFF"/>
                </a:solidFill>
              </a:rPr>
              <a:t> ou acesse o site </a:t>
            </a:r>
            <a:r>
              <a:rPr lang="pt-BR" dirty="0">
                <a:solidFill>
                  <a:srgbClr val="FFFFFF"/>
                </a:solidFill>
                <a:hlinkClick r:id="rId4"/>
              </a:rPr>
              <a:t>varajao.com.br</a:t>
            </a:r>
            <a:r>
              <a:rPr lang="pt-BR" dirty="0">
                <a:solidFill>
                  <a:srgbClr val="FFFFFF"/>
                </a:solidFill>
              </a:rPr>
              <a:t> e use o formulário de contato (indique matrícula, nome e seu e-mail, além de descrever o problema).</a:t>
            </a:r>
          </a:p>
        </p:txBody>
      </p:sp>
    </p:spTree>
    <p:extLst>
      <p:ext uri="{BB962C8B-B14F-4D97-AF65-F5344CB8AC3E}">
        <p14:creationId xmlns:p14="http://schemas.microsoft.com/office/powerpoint/2010/main" val="4846999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230188"/>
            <a:ext cx="8382000" cy="1107996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altLang="pt-BR" sz="4000" dirty="0" smtClean="0"/>
              <a:t>O papel das novas tecnologias da informação</a:t>
            </a:r>
            <a:endParaRPr lang="pt-BR" altLang="pt-BR" sz="4000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362950" cy="45259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altLang="pt-BR" sz="3600" dirty="0" smtClean="0"/>
              <a:t>Nova organização social;</a:t>
            </a:r>
          </a:p>
          <a:p>
            <a:pPr fontAlgn="auto">
              <a:spcAft>
                <a:spcPts val="0"/>
              </a:spcAft>
              <a:defRPr/>
            </a:pPr>
            <a:r>
              <a:rPr lang="pt-BR" altLang="pt-BR" sz="3600" dirty="0" smtClean="0"/>
              <a:t>Globalização;</a:t>
            </a:r>
          </a:p>
          <a:p>
            <a:pPr fontAlgn="auto">
              <a:spcAft>
                <a:spcPts val="0"/>
              </a:spcAft>
              <a:defRPr/>
            </a:pPr>
            <a:r>
              <a:rPr lang="pt-BR" altLang="pt-BR" sz="3600" dirty="0" smtClean="0"/>
              <a:t>Sociedade da informação e conhecimento;</a:t>
            </a:r>
          </a:p>
          <a:p>
            <a:pPr fontAlgn="auto">
              <a:spcAft>
                <a:spcPts val="0"/>
              </a:spcAft>
              <a:defRPr/>
            </a:pPr>
            <a:r>
              <a:rPr lang="pt-BR" altLang="pt-BR" sz="3600" dirty="0" smtClean="0"/>
              <a:t>Melhoria de qualidade;</a:t>
            </a:r>
          </a:p>
          <a:p>
            <a:pPr fontAlgn="auto">
              <a:spcAft>
                <a:spcPts val="0"/>
              </a:spcAft>
              <a:defRPr/>
            </a:pPr>
            <a:r>
              <a:rPr lang="pt-BR" altLang="pt-BR" sz="3600" dirty="0" smtClean="0"/>
              <a:t>Aceleração do processo decisório;</a:t>
            </a:r>
          </a:p>
          <a:p>
            <a:pPr fontAlgn="auto">
              <a:spcAft>
                <a:spcPts val="0"/>
              </a:spcAft>
              <a:defRPr/>
            </a:pPr>
            <a:r>
              <a:rPr lang="pt-BR" altLang="pt-BR" sz="3600" dirty="0" smtClean="0"/>
              <a:t>Relações sociais espalhadas pelo mundo;</a:t>
            </a:r>
          </a:p>
          <a:p>
            <a:pPr fontAlgn="auto">
              <a:spcAft>
                <a:spcPts val="0"/>
              </a:spcAft>
              <a:defRPr/>
            </a:pPr>
            <a:r>
              <a:rPr lang="pt-BR" altLang="pt-BR" sz="3600" dirty="0" smtClean="0"/>
              <a:t>Relações econômicas formadas por blocos.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230188"/>
            <a:ext cx="8382000" cy="1107996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altLang="pt-BR" sz="4000" dirty="0" smtClean="0"/>
              <a:t>O papel das novas tecnologias da informação</a:t>
            </a:r>
            <a:endParaRPr lang="pt-BR" altLang="pt-BR" sz="4000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362950" cy="45259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altLang="pt-BR" sz="3600" dirty="0" smtClean="0"/>
              <a:t>Palavras de ordem:</a:t>
            </a:r>
          </a:p>
          <a:p>
            <a:pPr lvl="1">
              <a:defRPr/>
            </a:pPr>
            <a:r>
              <a:rPr lang="pt-BR" altLang="pt-BR" sz="3200" dirty="0" smtClean="0"/>
              <a:t>Competitividade</a:t>
            </a:r>
          </a:p>
          <a:p>
            <a:pPr lvl="1">
              <a:defRPr/>
            </a:pPr>
            <a:r>
              <a:rPr lang="pt-BR" altLang="pt-BR" sz="3200" dirty="0" smtClean="0"/>
              <a:t>Qualidade</a:t>
            </a:r>
          </a:p>
          <a:p>
            <a:pPr lvl="1">
              <a:defRPr/>
            </a:pPr>
            <a:r>
              <a:rPr lang="pt-BR" altLang="pt-BR" sz="3200" dirty="0" smtClean="0"/>
              <a:t>Inserção internacional;</a:t>
            </a:r>
          </a:p>
          <a:p>
            <a:pPr lvl="1">
              <a:defRPr/>
            </a:pPr>
            <a:r>
              <a:rPr lang="pt-BR" altLang="pt-BR" sz="3200" dirty="0" smtClean="0"/>
              <a:t>Novos paradigmas tecnológicos;</a:t>
            </a:r>
          </a:p>
          <a:p>
            <a:pPr lvl="1">
              <a:defRPr/>
            </a:pPr>
            <a:r>
              <a:rPr lang="pt-BR" altLang="pt-BR" sz="3200" dirty="0" smtClean="0"/>
              <a:t>Capacidade de adaptação.</a:t>
            </a:r>
          </a:p>
        </p:txBody>
      </p:sp>
    </p:spTree>
    <p:extLst>
      <p:ext uri="{BB962C8B-B14F-4D97-AF65-F5344CB8AC3E}">
        <p14:creationId xmlns:p14="http://schemas.microsoft.com/office/powerpoint/2010/main" val="152297259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230188"/>
            <a:ext cx="8382000" cy="1107996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altLang="pt-BR" sz="4000" dirty="0" smtClean="0"/>
              <a:t>O papel das novas tecnologias da informação</a:t>
            </a:r>
            <a:endParaRPr lang="pt-BR" altLang="pt-BR" sz="4000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362950" cy="4525963"/>
          </a:xfrm>
        </p:spPr>
        <p:txBody>
          <a:bodyPr rtlCol="0">
            <a:normAutofit/>
          </a:bodyPr>
          <a:lstStyle/>
          <a:p>
            <a:r>
              <a:rPr lang="pt-BR" sz="4000" dirty="0" smtClean="0"/>
              <a:t>As </a:t>
            </a:r>
            <a:r>
              <a:rPr lang="pt-BR" sz="4000" dirty="0"/>
              <a:t>empresas usavam homens e mulheres da força de vendas para divulgar, aos seus consumidores, as melhorias em produtos e serviços, além das chamadas de vendas, panfletos, anúncios em jornais, </a:t>
            </a:r>
            <a:r>
              <a:rPr lang="pt-BR" sz="4000" i="1" dirty="0"/>
              <a:t>spots</a:t>
            </a:r>
            <a:r>
              <a:rPr lang="pt-BR" sz="4000" dirty="0"/>
              <a:t> em TV e marketing </a:t>
            </a:r>
            <a:r>
              <a:rPr lang="pt-BR" sz="4000" dirty="0" smtClean="0"/>
              <a:t>direto.</a:t>
            </a:r>
          </a:p>
        </p:txBody>
      </p:sp>
    </p:spTree>
    <p:extLst>
      <p:ext uri="{BB962C8B-B14F-4D97-AF65-F5344CB8AC3E}">
        <p14:creationId xmlns:p14="http://schemas.microsoft.com/office/powerpoint/2010/main" val="101735333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230188"/>
            <a:ext cx="8382000" cy="1107996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altLang="pt-BR" sz="4000" dirty="0" smtClean="0"/>
              <a:t>O papel das novas tecnologias da informação</a:t>
            </a:r>
            <a:endParaRPr lang="pt-BR" altLang="pt-BR" sz="4000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362950" cy="4525963"/>
          </a:xfrm>
        </p:spPr>
        <p:txBody>
          <a:bodyPr rtlCol="0">
            <a:noAutofit/>
          </a:bodyPr>
          <a:lstStyle/>
          <a:p>
            <a:r>
              <a:rPr lang="pt-BR" sz="4000" dirty="0" smtClean="0"/>
              <a:t>Uma </a:t>
            </a:r>
            <a:r>
              <a:rPr lang="pt-BR" sz="4000" dirty="0"/>
              <a:t>vez feita a venda, as fábricas, os armazéns e as lojas de varejo entregavam os bens e serviços aos clientes. Como é dispendioso manter uma equipe de vendas e um canal de distribuição eficaz para produtos e serviços, a ameaça dos novos concorrentes era pequena para muitas indústrias.</a:t>
            </a:r>
          </a:p>
        </p:txBody>
      </p:sp>
    </p:spTree>
    <p:extLst>
      <p:ext uri="{BB962C8B-B14F-4D97-AF65-F5344CB8AC3E}">
        <p14:creationId xmlns:p14="http://schemas.microsoft.com/office/powerpoint/2010/main" val="288909837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230188"/>
            <a:ext cx="8382000" cy="1107996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altLang="pt-BR" sz="4000" dirty="0" smtClean="0"/>
              <a:t>O papel das novas tecnologias da informação</a:t>
            </a:r>
            <a:endParaRPr lang="pt-BR" altLang="pt-BR" sz="4000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362950" cy="4525963"/>
          </a:xfrm>
        </p:spPr>
        <p:txBody>
          <a:bodyPr rtlCol="0">
            <a:normAutofit/>
          </a:bodyPr>
          <a:lstStyle/>
          <a:p>
            <a:r>
              <a:rPr lang="pt-BR" sz="4000" dirty="0"/>
              <a:t>Com o uso difundido da internet, os indivíduos e as empresas podem comercializar e vender novos produtos rapidamente, sem os altos custos da abordagem mais tradicional de marketing e distribuição de produtos</a:t>
            </a:r>
            <a:r>
              <a:rPr lang="pt-BR" sz="4000" dirty="0" smtClean="0"/>
              <a:t>.</a:t>
            </a:r>
            <a:endParaRPr lang="pt-BR" sz="4400" dirty="0"/>
          </a:p>
        </p:txBody>
      </p:sp>
    </p:spTree>
    <p:extLst>
      <p:ext uri="{BB962C8B-B14F-4D97-AF65-F5344CB8AC3E}">
        <p14:creationId xmlns:p14="http://schemas.microsoft.com/office/powerpoint/2010/main" val="160313010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230188"/>
            <a:ext cx="8382000" cy="1107996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altLang="pt-BR" sz="4000" dirty="0" smtClean="0"/>
              <a:t>O papel das novas tecnologias da informação</a:t>
            </a:r>
            <a:endParaRPr lang="pt-BR" altLang="pt-BR" sz="4000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362950" cy="4525963"/>
          </a:xfrm>
        </p:spPr>
        <p:txBody>
          <a:bodyPr rtlCol="0">
            <a:normAutofit/>
          </a:bodyPr>
          <a:lstStyle/>
          <a:p>
            <a:r>
              <a:rPr lang="pt-BR" sz="4400" dirty="0"/>
              <a:t>A</a:t>
            </a:r>
            <a:r>
              <a:rPr lang="pt-BR" sz="4400" dirty="0" smtClean="0"/>
              <a:t> </a:t>
            </a:r>
            <a:r>
              <a:rPr lang="pt-BR" sz="4400" dirty="0"/>
              <a:t>internet mudou para sempre a forma de fazer negócios, enquanto a ameaça de as novas empresas entrarem no mercado aumentou dramaticamente.</a:t>
            </a:r>
            <a:endParaRPr lang="pt-BR" sz="4800" dirty="0"/>
          </a:p>
        </p:txBody>
      </p:sp>
    </p:spTree>
    <p:extLst>
      <p:ext uri="{BB962C8B-B14F-4D97-AF65-F5344CB8AC3E}">
        <p14:creationId xmlns:p14="http://schemas.microsoft.com/office/powerpoint/2010/main" val="16076397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230188"/>
            <a:ext cx="8382000" cy="55399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altLang="pt-BR" sz="4000" dirty="0" smtClean="0"/>
              <a:t>O mercado físico e o virtual</a:t>
            </a:r>
            <a:endParaRPr lang="pt-BR" altLang="pt-BR" sz="4000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362950" cy="4525963"/>
          </a:xfrm>
        </p:spPr>
        <p:txBody>
          <a:bodyPr rtlCol="0">
            <a:normAutofit fontScale="85000" lnSpcReduction="20000"/>
          </a:bodyPr>
          <a:lstStyle/>
          <a:p>
            <a:r>
              <a:rPr lang="pt-BR" sz="4400" dirty="0" smtClean="0"/>
              <a:t>Dois fenômenos independentes eventualmente conflitantes;</a:t>
            </a:r>
          </a:p>
          <a:p>
            <a:r>
              <a:rPr lang="pt-BR" sz="4400" dirty="0" smtClean="0"/>
              <a:t>Conceitos:</a:t>
            </a:r>
          </a:p>
          <a:p>
            <a:pPr lvl="1"/>
            <a:r>
              <a:rPr lang="pt-BR" sz="4000" dirty="0" smtClean="0"/>
              <a:t>Conteúdo: conjunto </a:t>
            </a:r>
            <a:r>
              <a:rPr lang="pt-BR" sz="4000" dirty="0"/>
              <a:t>de atributos contidos no produto ou serviço oferecido pela </a:t>
            </a:r>
            <a:r>
              <a:rPr lang="pt-BR" sz="4000" dirty="0" smtClean="0"/>
              <a:t>empresa;</a:t>
            </a:r>
          </a:p>
          <a:p>
            <a:pPr lvl="1"/>
            <a:r>
              <a:rPr lang="pt-BR" sz="4000" dirty="0" smtClean="0"/>
              <a:t>Contexto: maneira </a:t>
            </a:r>
            <a:r>
              <a:rPr lang="pt-BR" sz="4000" dirty="0"/>
              <a:t>com a qual o conteúdo é </a:t>
            </a:r>
            <a:r>
              <a:rPr lang="pt-BR" sz="4000" dirty="0" smtClean="0"/>
              <a:t>organizado;</a:t>
            </a:r>
          </a:p>
          <a:p>
            <a:pPr lvl="1"/>
            <a:r>
              <a:rPr lang="pt-BR" sz="4000" dirty="0" smtClean="0"/>
              <a:t>Infraestrutura: é </a:t>
            </a:r>
            <a:r>
              <a:rPr lang="pt-BR" sz="4000" dirty="0"/>
              <a:t>o que permite a consumação da transação comercial com os </a:t>
            </a:r>
            <a:r>
              <a:rPr lang="pt-BR" sz="4000" dirty="0" smtClean="0"/>
              <a:t>clientes</a:t>
            </a:r>
          </a:p>
        </p:txBody>
      </p:sp>
    </p:spTree>
    <p:extLst>
      <p:ext uri="{BB962C8B-B14F-4D97-AF65-F5344CB8AC3E}">
        <p14:creationId xmlns:p14="http://schemas.microsoft.com/office/powerpoint/2010/main" val="251501502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230188"/>
            <a:ext cx="8382000" cy="55399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altLang="pt-BR" sz="4000" dirty="0" smtClean="0"/>
              <a:t>O mercado físico e o virtual</a:t>
            </a:r>
            <a:endParaRPr lang="pt-BR" altLang="pt-BR" sz="4000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362950" cy="4525963"/>
          </a:xfrm>
        </p:spPr>
        <p:txBody>
          <a:bodyPr rtlCol="0">
            <a:normAutofit/>
          </a:bodyPr>
          <a:lstStyle/>
          <a:p>
            <a:r>
              <a:rPr lang="pt-BR" sz="3600" dirty="0" smtClean="0"/>
              <a:t>Mercado Físico: </a:t>
            </a:r>
            <a:r>
              <a:rPr lang="pt-BR" sz="3600" dirty="0"/>
              <a:t>esses três elementos são </a:t>
            </a:r>
            <a:r>
              <a:rPr lang="pt-BR" sz="3600" dirty="0" smtClean="0"/>
              <a:t>inseparáveis.</a:t>
            </a:r>
          </a:p>
          <a:p>
            <a:r>
              <a:rPr lang="pt-BR" sz="3600" dirty="0" smtClean="0"/>
              <a:t>Mercado Virtual: permite </a:t>
            </a:r>
            <a:r>
              <a:rPr lang="pt-BR" sz="3600" dirty="0"/>
              <a:t>o gerenciamento de cada um deles em separado</a:t>
            </a:r>
            <a:endParaRPr lang="pt-BR" sz="3600" dirty="0" smtClean="0"/>
          </a:p>
        </p:txBody>
      </p:sp>
    </p:spTree>
    <p:extLst>
      <p:ext uri="{BB962C8B-B14F-4D97-AF65-F5344CB8AC3E}">
        <p14:creationId xmlns:p14="http://schemas.microsoft.com/office/powerpoint/2010/main" val="349613933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230188"/>
            <a:ext cx="8382000" cy="55399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altLang="pt-BR" sz="4000" dirty="0" smtClean="0"/>
              <a:t>O mercado físico e o virtual</a:t>
            </a:r>
            <a:endParaRPr lang="pt-BR" altLang="pt-BR" sz="4000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362950" cy="4525963"/>
          </a:xfrm>
        </p:spPr>
        <p:txBody>
          <a:bodyPr rtlCol="0">
            <a:normAutofit/>
          </a:bodyPr>
          <a:lstStyle/>
          <a:p>
            <a:r>
              <a:rPr lang="pt-BR" sz="3600" dirty="0"/>
              <a:t>Essa possibilidade de desagregar os elementos que compõem o sistema de valor de uma organização e operar em cada um deles de forma independente cria oportunidades no mercado virtual para novos entrantes ameaçarem posições de empresas estabelecidas e com raízes profundas no mercado físico.</a:t>
            </a:r>
          </a:p>
        </p:txBody>
      </p:sp>
    </p:spTree>
    <p:extLst>
      <p:ext uri="{BB962C8B-B14F-4D97-AF65-F5344CB8AC3E}">
        <p14:creationId xmlns:p14="http://schemas.microsoft.com/office/powerpoint/2010/main" val="23505544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Conteúdo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4366324"/>
          </a:xfrm>
        </p:spPr>
        <p:txBody>
          <a:bodyPr/>
          <a:lstStyle/>
          <a:p>
            <a:pPr marL="393192" indent="-393192" algn="l" defTabSz="914400">
              <a:lnSpc>
                <a:spcPct val="90000"/>
              </a:lnSpc>
              <a:spcBef>
                <a:spcPts val="768"/>
              </a:spcBef>
              <a:buClr>
                <a:srgbClr val="FFFFFF"/>
              </a:buClr>
              <a:buFontTx/>
            </a:pPr>
            <a:r>
              <a:rPr lang="pt-BR" sz="3200" b="0" i="0" dirty="0" smtClean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Apresentação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Objetivos;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Ementário;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Metodologia;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Referências bibliográficas;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Avaliação;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Planejamento </a:t>
            </a:r>
            <a:r>
              <a:rPr lang="pt-BR" dirty="0">
                <a:solidFill>
                  <a:srgbClr val="FFFFFF"/>
                </a:solidFill>
              </a:rPr>
              <a:t>de </a:t>
            </a:r>
            <a:r>
              <a:rPr lang="pt-BR" dirty="0" smtClean="0">
                <a:solidFill>
                  <a:srgbClr val="FFFFFF"/>
                </a:solidFill>
              </a:rPr>
              <a:t>aulas;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>
                <a:solidFill>
                  <a:srgbClr val="FFFFFF"/>
                </a:solidFill>
              </a:rPr>
              <a:t>O papel das novas tecnologias </a:t>
            </a:r>
            <a:r>
              <a:rPr lang="pt-BR" dirty="0" smtClean="0">
                <a:solidFill>
                  <a:srgbClr val="FFFFFF"/>
                </a:solidFill>
              </a:rPr>
              <a:t>da informação;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A internet </a:t>
            </a:r>
            <a:r>
              <a:rPr lang="pt-BR" smtClean="0">
                <a:solidFill>
                  <a:srgbClr val="FFFFFF"/>
                </a:solidFill>
              </a:rPr>
              <a:t>como ferramenta.</a:t>
            </a:r>
            <a:endParaRPr lang="pt-BR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291229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230188"/>
            <a:ext cx="8382000" cy="55399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altLang="pt-BR" sz="4000" dirty="0" smtClean="0"/>
              <a:t>Internet como ferramenta</a:t>
            </a:r>
            <a:endParaRPr lang="pt-BR" altLang="pt-BR" sz="4000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362950" cy="4525963"/>
          </a:xfrm>
        </p:spPr>
        <p:txBody>
          <a:bodyPr rtlCol="0">
            <a:normAutofit lnSpcReduction="10000"/>
          </a:bodyPr>
          <a:lstStyle/>
          <a:p>
            <a:r>
              <a:rPr lang="pt-BR" sz="3600" dirty="0" smtClean="0"/>
              <a:t>Pessoas conectadas o tempo todo, esperam que os produtos e serviços acompanhem esta evolução;</a:t>
            </a:r>
          </a:p>
          <a:p>
            <a:r>
              <a:rPr lang="pt-BR" sz="3600" dirty="0" smtClean="0"/>
              <a:t>TVs, telefones, automóveis...</a:t>
            </a:r>
          </a:p>
          <a:p>
            <a:r>
              <a:rPr lang="pt-BR" sz="3600" dirty="0" smtClean="0"/>
              <a:t>Comércio Eletrônico, CE ou e-commerce;</a:t>
            </a:r>
          </a:p>
          <a:p>
            <a:pPr lvl="1"/>
            <a:r>
              <a:rPr lang="pt-BR" dirty="0" smtClean="0"/>
              <a:t>Conquista de novos clientes;</a:t>
            </a:r>
          </a:p>
          <a:p>
            <a:pPr lvl="1"/>
            <a:r>
              <a:rPr lang="pt-BR" dirty="0" smtClean="0"/>
              <a:t>Compras a qualquer hora de qualquer lugar;</a:t>
            </a:r>
          </a:p>
          <a:p>
            <a:pPr lvl="1"/>
            <a:r>
              <a:rPr lang="pt-BR" dirty="0" smtClean="0"/>
              <a:t>Informações sobre produtos e serviços;</a:t>
            </a:r>
          </a:p>
          <a:p>
            <a:pPr lvl="1"/>
            <a:r>
              <a:rPr lang="pt-BR" dirty="0" smtClean="0"/>
              <a:t>Preços e formas de pagamento.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8422119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Referências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3576364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sz="2800" dirty="0" smtClean="0">
                <a:solidFill>
                  <a:srgbClr val="FFFFFF"/>
                </a:solidFill>
              </a:rPr>
              <a:t>FEUC</a:t>
            </a:r>
            <a:r>
              <a:rPr lang="pt-BR" sz="2800" b="0" i="0" dirty="0" smtClean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. </a:t>
            </a:r>
            <a:r>
              <a:rPr lang="pt-BR" sz="2800" b="0" i="1" dirty="0" smtClean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Projeto Pedagógico do Curso de Bacharelado em Sistemas de Informação</a:t>
            </a:r>
            <a:r>
              <a:rPr lang="pt-BR" sz="2800" b="0" i="0" dirty="0" smtClean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. Rio de Janeiro, 2013. </a:t>
            </a:r>
            <a:r>
              <a:rPr lang="pt-BR" sz="2800" dirty="0" smtClean="0">
                <a:solidFill>
                  <a:srgbClr val="FFFFFF"/>
                </a:solidFill>
              </a:rPr>
              <a:t>Disponível </a:t>
            </a:r>
            <a:r>
              <a:rPr lang="pt-BR" sz="2800" dirty="0">
                <a:solidFill>
                  <a:srgbClr val="FFFFFF"/>
                </a:solidFill>
              </a:rPr>
              <a:t>em: </a:t>
            </a:r>
            <a:r>
              <a:rPr lang="pt-BR" sz="2800" dirty="0">
                <a:solidFill>
                  <a:srgbClr val="FFFFFF"/>
                </a:solidFill>
                <a:hlinkClick r:id="rId3"/>
              </a:rPr>
              <a:t>http://</a:t>
            </a:r>
            <a:r>
              <a:rPr lang="pt-BR" sz="2800" dirty="0" smtClean="0">
                <a:solidFill>
                  <a:srgbClr val="FFFFFF"/>
                </a:solidFill>
                <a:hlinkClick r:id="rId3"/>
              </a:rPr>
              <a:t>www.feuc.br/index.php/graduacao-computacao-projeto-pedagogico</a:t>
            </a:r>
            <a:r>
              <a:rPr lang="pt-BR" sz="2800" dirty="0" smtClean="0">
                <a:solidFill>
                  <a:srgbClr val="FFFFFF"/>
                </a:solidFill>
              </a:rPr>
              <a:t>. Acesso em dezembro/2015.</a:t>
            </a:r>
          </a:p>
          <a:p>
            <a:r>
              <a:rPr lang="pt-BR" sz="2800" dirty="0"/>
              <a:t>VARAJÃO, F. F.. </a:t>
            </a:r>
            <a:r>
              <a:rPr lang="pt-BR" sz="2800" i="1" dirty="0" smtClean="0"/>
              <a:t>Negócios na Internet</a:t>
            </a:r>
            <a:r>
              <a:rPr lang="pt-BR" sz="2800" dirty="0" smtClean="0"/>
              <a:t>. </a:t>
            </a:r>
            <a:r>
              <a:rPr lang="pt-BR" sz="2800" dirty="0"/>
              <a:t>FIC – Faculdades Integradas </a:t>
            </a:r>
            <a:r>
              <a:rPr lang="pt-BR" sz="2800" dirty="0" err="1"/>
              <a:t>Campograndenses</a:t>
            </a:r>
            <a:r>
              <a:rPr lang="pt-BR" sz="2800" dirty="0"/>
              <a:t>. Rio de Janeiro, </a:t>
            </a:r>
            <a:r>
              <a:rPr lang="pt-BR" sz="2800" dirty="0" smtClean="0"/>
              <a:t>2017. </a:t>
            </a:r>
            <a:r>
              <a:rPr lang="pt-BR" sz="2800" dirty="0"/>
              <a:t>(Apostila)</a:t>
            </a:r>
          </a:p>
        </p:txBody>
      </p:sp>
    </p:spTree>
    <p:extLst>
      <p:ext uri="{BB962C8B-B14F-4D97-AF65-F5344CB8AC3E}">
        <p14:creationId xmlns:p14="http://schemas.microsoft.com/office/powerpoint/2010/main" val="292905066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Apresentação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019562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>
                <a:solidFill>
                  <a:srgbClr val="FFFFFF"/>
                </a:solidFill>
              </a:rPr>
              <a:t>Objetivos:</a:t>
            </a:r>
          </a:p>
          <a:p>
            <a:pPr lvl="1"/>
            <a:r>
              <a:rPr lang="pt-BR" dirty="0"/>
              <a:t>Apresentar as técnicas e métodos mais usados de modelagem de </a:t>
            </a:r>
            <a:r>
              <a:rPr lang="pt-BR" dirty="0" smtClean="0"/>
              <a:t>processos </a:t>
            </a:r>
            <a:r>
              <a:rPr lang="pt-BR" dirty="0"/>
              <a:t>e negócios. Desenvolver a visão de tratamento de negócios, bem como a sua formalização e planejamento. Apresentar os principais conceitos de comércio em geral e eletrônico. Apresentar técnicas de análise de modelo de negócio. Apresentar as maneiras de como desenvolvermos comércio eletrônico nas redes sociais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4990669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Apresentação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4505849"/>
          </a:xfrm>
        </p:spPr>
        <p:txBody>
          <a:bodyPr/>
          <a:lstStyle/>
          <a:p>
            <a:pPr marL="393192" indent="-393192" algn="l" defTabSz="914400">
              <a:lnSpc>
                <a:spcPct val="90000"/>
              </a:lnSpc>
              <a:spcBef>
                <a:spcPts val="768"/>
              </a:spcBef>
              <a:buClr>
                <a:srgbClr val="FFFFFF"/>
              </a:buClr>
              <a:buFontTx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Ementário:</a:t>
            </a:r>
          </a:p>
          <a:p>
            <a:pPr lvl="1"/>
            <a:r>
              <a:rPr lang="pt-BR" sz="2400" dirty="0"/>
              <a:t>Organizações e Processos. Conceito de Processo. Objetivos da Modelagem de Processos. Método para Modelagem de Processos. </a:t>
            </a:r>
            <a:r>
              <a:rPr lang="pt-BR" sz="2400" dirty="0" err="1"/>
              <a:t>Metamodelos</a:t>
            </a:r>
            <a:r>
              <a:rPr lang="pt-BR" sz="2400" dirty="0"/>
              <a:t>: ERP, BPM, MNOO. Modelo de negócio sustentável: Índice de Sustentabilidade Empresarial. Conceito sobre Comércio Eletrônico. Modalidades de Comércio Eletrônico: E-business, e-commerce, B2C, B2B, Mobile e-business. Etapas e Processos de Comercialização de um produto. Segurança em Comércio Eletrônico. </a:t>
            </a:r>
            <a:r>
              <a:rPr lang="pt-BR" sz="2400" dirty="0" smtClean="0"/>
              <a:t>CRM. Modelagem </a:t>
            </a:r>
            <a:r>
              <a:rPr lang="pt-BR" sz="2400" dirty="0"/>
              <a:t>de serviços de comércio eletrônico. Personalização de serviços de Comércio </a:t>
            </a:r>
            <a:r>
              <a:rPr lang="pt-BR" sz="2400" dirty="0" smtClean="0"/>
              <a:t>eletrônico</a:t>
            </a:r>
            <a:r>
              <a:rPr lang="pt-BR" sz="2400" dirty="0"/>
              <a:t>. Comércio eletrônico no Mercado. Desempenho de serviços de comércio eletrônico</a:t>
            </a:r>
            <a:r>
              <a:rPr lang="pt-BR" sz="2400" dirty="0" smtClean="0"/>
              <a:t>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80234554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Apresentação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096984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Metodologia: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/>
              <a:t>Aulas expositivas, exercícios teóricos, prática com base em estudos de caso, trabalhos em grupo, apresentação de slides e diagramas, pesquisas </a:t>
            </a:r>
            <a:r>
              <a:rPr lang="pt-BR" dirty="0" smtClean="0"/>
              <a:t>na internet</a:t>
            </a:r>
            <a:endParaRPr lang="pt-BR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59263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Apresentação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3305520"/>
          </a:xfrm>
        </p:spPr>
        <p:txBody>
          <a:bodyPr/>
          <a:lstStyle/>
          <a:p>
            <a:pPr marL="393192" indent="-393192" algn="l" defTabSz="914400">
              <a:lnSpc>
                <a:spcPct val="90000"/>
              </a:lnSpc>
              <a:spcBef>
                <a:spcPts val="768"/>
              </a:spcBef>
              <a:buClr>
                <a:srgbClr val="FFFFFF"/>
              </a:buClr>
              <a:buFontTx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Referências:</a:t>
            </a:r>
          </a:p>
          <a:p>
            <a:pPr lvl="1"/>
            <a:r>
              <a:rPr lang="pt-BR" sz="2000" dirty="0"/>
              <a:t>COSTA, G. C. G. Negócios eletrônicos. São Paulo: IBPEX, 2010. </a:t>
            </a:r>
          </a:p>
          <a:p>
            <a:pPr lvl="1"/>
            <a:r>
              <a:rPr lang="pt-BR" sz="2000" dirty="0"/>
              <a:t>ALBERTIN, A. L. Comércio Eletrônico. 5.ed. São Paulo: Atlas, 2004. </a:t>
            </a:r>
          </a:p>
          <a:p>
            <a:pPr lvl="1"/>
            <a:r>
              <a:rPr lang="pt-BR" sz="2000" dirty="0"/>
              <a:t>TURBAN, E.; KING, D. Comércio Eletrônico: estratégia e gestão. São Paulo: Pearson, 2004</a:t>
            </a:r>
            <a:r>
              <a:rPr lang="pt-BR" sz="2000" dirty="0" smtClean="0"/>
              <a:t>.</a:t>
            </a:r>
          </a:p>
          <a:p>
            <a:pPr lvl="1"/>
            <a:r>
              <a:rPr lang="da-DK" sz="2000" dirty="0"/>
              <a:t>DAVE, King et al. Comércio </a:t>
            </a:r>
            <a:r>
              <a:rPr lang="pt-BR" sz="2000" dirty="0"/>
              <a:t>Eletrônico. São Paulo: </a:t>
            </a:r>
            <a:r>
              <a:rPr lang="pt-BR" sz="2000" dirty="0" smtClean="0"/>
              <a:t>Pearson, </a:t>
            </a:r>
            <a:r>
              <a:rPr lang="pt-BR" sz="2000" dirty="0"/>
              <a:t>2004</a:t>
            </a:r>
            <a:r>
              <a:rPr lang="pt-BR" sz="2000" dirty="0" smtClean="0"/>
              <a:t>.</a:t>
            </a:r>
            <a:endParaRPr lang="pt-BR" sz="2000" dirty="0"/>
          </a:p>
          <a:p>
            <a:pPr lvl="1"/>
            <a:r>
              <a:rPr lang="pt-BR" sz="2000" dirty="0"/>
              <a:t>DEITEL, H. M. E-business e e-commerce para </a:t>
            </a:r>
            <a:r>
              <a:rPr lang="pt-BR" sz="2000" dirty="0" smtClean="0"/>
              <a:t>administradores</a:t>
            </a:r>
            <a:r>
              <a:rPr lang="pt-BR" sz="2000" dirty="0"/>
              <a:t>. São Paulo: Pearson, </a:t>
            </a:r>
            <a:r>
              <a:rPr lang="pt-BR" sz="2000" dirty="0" smtClean="0"/>
              <a:t>201</a:t>
            </a:r>
            <a:endParaRPr lang="pt-BR" sz="2000" dirty="0"/>
          </a:p>
          <a:p>
            <a:pPr lvl="1"/>
            <a:r>
              <a:rPr lang="pt-BR" sz="2000" dirty="0"/>
              <a:t>MATTOS, Claudia Aparecida de. Gestão integrada de processos e da tecnologia da informação. São Paulo. Atlas, 2006</a:t>
            </a:r>
            <a:r>
              <a:rPr lang="pt-BR" sz="2000" dirty="0" smtClean="0"/>
              <a:t>.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48495062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Apresentação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1914370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Avaliação:</a:t>
            </a:r>
            <a:endParaRPr lang="pt-BR" dirty="0">
              <a:solidFill>
                <a:srgbClr val="FFFFFF"/>
              </a:solidFill>
            </a:endParaRP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>
                <a:solidFill>
                  <a:srgbClr val="FFFFFF"/>
                </a:solidFill>
              </a:rPr>
              <a:t>Trabalho em grupo</a:t>
            </a:r>
            <a:r>
              <a:rPr lang="pt-BR" dirty="0" smtClean="0"/>
              <a:t>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Prova;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Prova</a:t>
            </a:r>
            <a:r>
              <a:rPr lang="pt-BR" dirty="0">
                <a:solidFill>
                  <a:srgbClr val="FFFFFF"/>
                </a:solidFill>
              </a:rPr>
              <a:t>.</a:t>
            </a:r>
            <a:endParaRPr lang="pt-BR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62762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Apresentação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516108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Planejamento das Aulas: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sz="2200" dirty="0">
                <a:solidFill>
                  <a:srgbClr val="FFFFFF"/>
                </a:solidFill>
              </a:rPr>
              <a:t>01 </a:t>
            </a:r>
            <a:r>
              <a:rPr lang="pt-BR" sz="2200" dirty="0" smtClean="0">
                <a:solidFill>
                  <a:srgbClr val="FFFFFF"/>
                </a:solidFill>
              </a:rPr>
              <a:t>- Apresentação, O papel das novas tecnologias informação;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sz="2200" dirty="0">
                <a:solidFill>
                  <a:srgbClr val="FFFFFF"/>
                </a:solidFill>
              </a:rPr>
              <a:t>02 - Comércio eletrônico: Conceitos, Modelos, </a:t>
            </a:r>
            <a:r>
              <a:rPr lang="pt-BR" sz="2200" dirty="0" smtClean="0">
                <a:solidFill>
                  <a:srgbClr val="FFFFFF"/>
                </a:solidFill>
              </a:rPr>
              <a:t>Componentes;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sz="2200" dirty="0">
                <a:solidFill>
                  <a:srgbClr val="FFFFFF"/>
                </a:solidFill>
              </a:rPr>
              <a:t>03 </a:t>
            </a:r>
            <a:r>
              <a:rPr lang="pt-BR" sz="2200" dirty="0" smtClean="0">
                <a:solidFill>
                  <a:srgbClr val="FFFFFF"/>
                </a:solidFill>
              </a:rPr>
              <a:t>- </a:t>
            </a:r>
            <a:r>
              <a:rPr lang="pt-BR" sz="2200" dirty="0">
                <a:solidFill>
                  <a:srgbClr val="FFFFFF"/>
                </a:solidFill>
              </a:rPr>
              <a:t>Segurança no comércio </a:t>
            </a:r>
            <a:r>
              <a:rPr lang="pt-BR" sz="2200" dirty="0" smtClean="0">
                <a:solidFill>
                  <a:srgbClr val="FFFFFF"/>
                </a:solidFill>
              </a:rPr>
              <a:t>eletrônico;</a:t>
            </a:r>
            <a:endParaRPr lang="pt-BR" sz="2200" dirty="0">
              <a:solidFill>
                <a:srgbClr val="FFFFFF"/>
              </a:solidFill>
            </a:endParaRP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sz="2200" dirty="0">
                <a:solidFill>
                  <a:srgbClr val="FFFFFF"/>
                </a:solidFill>
              </a:rPr>
              <a:t>04 -</a:t>
            </a:r>
            <a:r>
              <a:rPr lang="pt-BR" sz="2200" dirty="0" smtClean="0">
                <a:solidFill>
                  <a:srgbClr val="FFFFFF"/>
                </a:solidFill>
              </a:rPr>
              <a:t> </a:t>
            </a:r>
            <a:r>
              <a:rPr lang="pt-BR" sz="2200" dirty="0">
                <a:solidFill>
                  <a:srgbClr val="FFFFFF"/>
                </a:solidFill>
              </a:rPr>
              <a:t>Estatísticas do comércio eletrônico nacional e </a:t>
            </a:r>
            <a:r>
              <a:rPr lang="pt-BR" sz="2200" dirty="0" smtClean="0">
                <a:solidFill>
                  <a:srgbClr val="FFFFFF"/>
                </a:solidFill>
              </a:rPr>
              <a:t>internacional;</a:t>
            </a:r>
            <a:endParaRPr lang="pt-BR" sz="2200" dirty="0">
              <a:solidFill>
                <a:srgbClr val="FFFFFF"/>
              </a:solidFill>
            </a:endParaRP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sz="2200" dirty="0" smtClean="0">
                <a:solidFill>
                  <a:srgbClr val="FFFFFF"/>
                </a:solidFill>
              </a:rPr>
              <a:t>05 </a:t>
            </a:r>
            <a:r>
              <a:rPr lang="pt-BR" sz="2200" dirty="0">
                <a:solidFill>
                  <a:srgbClr val="FFFFFF"/>
                </a:solidFill>
              </a:rPr>
              <a:t>-</a:t>
            </a:r>
            <a:r>
              <a:rPr lang="pt-BR" sz="2200" dirty="0" smtClean="0">
                <a:solidFill>
                  <a:srgbClr val="FFFFFF"/>
                </a:solidFill>
              </a:rPr>
              <a:t> </a:t>
            </a:r>
            <a:r>
              <a:rPr lang="pt-BR" sz="2200" dirty="0">
                <a:solidFill>
                  <a:srgbClr val="FFFFFF"/>
                </a:solidFill>
              </a:rPr>
              <a:t>CRM: conceitos, seu papel nos negócios eletrônicos.;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sz="2200" dirty="0">
                <a:solidFill>
                  <a:srgbClr val="FFFFFF"/>
                </a:solidFill>
              </a:rPr>
              <a:t>06 </a:t>
            </a:r>
            <a:r>
              <a:rPr lang="pt-BR" sz="2200" dirty="0" smtClean="0">
                <a:solidFill>
                  <a:srgbClr val="FFFFFF"/>
                </a:solidFill>
              </a:rPr>
              <a:t>- FERIADO;</a:t>
            </a:r>
            <a:endParaRPr lang="pt-BR" sz="2200" dirty="0">
              <a:solidFill>
                <a:srgbClr val="FFFFFF"/>
              </a:solidFill>
            </a:endParaRP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sz="2200" dirty="0">
                <a:solidFill>
                  <a:srgbClr val="FFFFFF"/>
                </a:solidFill>
              </a:rPr>
              <a:t>07 -</a:t>
            </a:r>
            <a:r>
              <a:rPr lang="pt-BR" sz="2200" dirty="0" smtClean="0">
                <a:solidFill>
                  <a:srgbClr val="FFFFFF"/>
                </a:solidFill>
              </a:rPr>
              <a:t> </a:t>
            </a:r>
            <a:r>
              <a:rPr lang="pt-BR" sz="2200" dirty="0">
                <a:solidFill>
                  <a:srgbClr val="FFFFFF"/>
                </a:solidFill>
              </a:rPr>
              <a:t>O Marketing digital;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sz="2200" dirty="0">
                <a:solidFill>
                  <a:srgbClr val="FFFFFF"/>
                </a:solidFill>
              </a:rPr>
              <a:t>08 -</a:t>
            </a:r>
            <a:r>
              <a:rPr lang="pt-BR" sz="2200" dirty="0" smtClean="0">
                <a:solidFill>
                  <a:srgbClr val="FFFFFF"/>
                </a:solidFill>
              </a:rPr>
              <a:t> </a:t>
            </a:r>
            <a:r>
              <a:rPr lang="pt-BR" sz="2200" dirty="0">
                <a:solidFill>
                  <a:srgbClr val="FFFFFF"/>
                </a:solidFill>
              </a:rPr>
              <a:t>Perfil do cliente e a Personalização do comércio </a:t>
            </a:r>
            <a:r>
              <a:rPr lang="pt-BR" sz="2200" dirty="0" smtClean="0">
                <a:solidFill>
                  <a:srgbClr val="FFFFFF"/>
                </a:solidFill>
              </a:rPr>
              <a:t>digital;</a:t>
            </a:r>
            <a:endParaRPr lang="pt-BR" sz="2200" dirty="0">
              <a:solidFill>
                <a:srgbClr val="FFFFFF"/>
              </a:solidFill>
            </a:endParaRP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sz="2200" dirty="0">
                <a:solidFill>
                  <a:srgbClr val="FFFFFF"/>
                </a:solidFill>
              </a:rPr>
              <a:t>09 </a:t>
            </a:r>
            <a:r>
              <a:rPr lang="pt-BR" sz="2200" dirty="0" smtClean="0">
                <a:solidFill>
                  <a:srgbClr val="FFFFFF"/>
                </a:solidFill>
              </a:rPr>
              <a:t>- Revisão;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sz="2200" dirty="0">
                <a:solidFill>
                  <a:srgbClr val="FFFFFF"/>
                </a:solidFill>
              </a:rPr>
              <a:t>10 </a:t>
            </a:r>
            <a:r>
              <a:rPr lang="pt-BR" sz="2200" dirty="0" smtClean="0">
                <a:solidFill>
                  <a:srgbClr val="FFFFFF"/>
                </a:solidFill>
              </a:rPr>
              <a:t>- </a:t>
            </a:r>
            <a:r>
              <a:rPr lang="pt-BR" sz="2200" dirty="0">
                <a:solidFill>
                  <a:srgbClr val="FFFFFF"/>
                </a:solidFill>
              </a:rPr>
              <a:t>1ª AVALIAÇÃO</a:t>
            </a:r>
            <a:r>
              <a:rPr lang="pt-BR" sz="2200" dirty="0" smtClean="0">
                <a:solidFill>
                  <a:srgbClr val="FFFFFF"/>
                </a:solidFill>
              </a:rPr>
              <a:t>;</a:t>
            </a:r>
            <a:endParaRPr lang="pt-BR" sz="2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398371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Apresentação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516108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Planejamento das Aulas: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sz="2200" dirty="0">
                <a:solidFill>
                  <a:srgbClr val="FFFFFF"/>
                </a:solidFill>
              </a:rPr>
              <a:t>11 - FERIADO;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sz="2200" dirty="0">
                <a:solidFill>
                  <a:srgbClr val="FFFFFF"/>
                </a:solidFill>
              </a:rPr>
              <a:t>12 - Modelo de negócio </a:t>
            </a:r>
            <a:r>
              <a:rPr lang="pt-BR" sz="2200" dirty="0" smtClean="0">
                <a:solidFill>
                  <a:srgbClr val="FFFFFF"/>
                </a:solidFill>
              </a:rPr>
              <a:t>sustentável;</a:t>
            </a:r>
            <a:endParaRPr lang="pt-BR" sz="2200" dirty="0">
              <a:solidFill>
                <a:srgbClr val="FFFFFF"/>
              </a:solidFill>
            </a:endParaRP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sz="2200" dirty="0" smtClean="0">
                <a:solidFill>
                  <a:srgbClr val="FFFFFF"/>
                </a:solidFill>
              </a:rPr>
              <a:t>13 - FEUCTEC;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sz="2200" dirty="0" smtClean="0">
                <a:solidFill>
                  <a:srgbClr val="FFFFFF"/>
                </a:solidFill>
              </a:rPr>
              <a:t>14 - FERIADO;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sz="2200" dirty="0" smtClean="0">
                <a:solidFill>
                  <a:srgbClr val="FFFFFF"/>
                </a:solidFill>
              </a:rPr>
              <a:t>15 </a:t>
            </a:r>
            <a:r>
              <a:rPr lang="pt-BR" sz="2200" dirty="0">
                <a:solidFill>
                  <a:srgbClr val="FFFFFF"/>
                </a:solidFill>
              </a:rPr>
              <a:t>-</a:t>
            </a:r>
            <a:r>
              <a:rPr lang="pt-BR" sz="2200" dirty="0" smtClean="0">
                <a:solidFill>
                  <a:srgbClr val="FFFFFF"/>
                </a:solidFill>
              </a:rPr>
              <a:t> </a:t>
            </a:r>
            <a:r>
              <a:rPr lang="pt-BR" sz="2200" dirty="0">
                <a:solidFill>
                  <a:srgbClr val="FFFFFF"/>
                </a:solidFill>
              </a:rPr>
              <a:t>Gerenciamento de serviços;</a:t>
            </a:r>
            <a:endParaRPr lang="pt-BR" sz="2200" dirty="0" smtClean="0">
              <a:solidFill>
                <a:srgbClr val="FFFFFF"/>
              </a:solidFill>
            </a:endParaRP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sz="2200" dirty="0" smtClean="0">
                <a:solidFill>
                  <a:srgbClr val="FFFFFF"/>
                </a:solidFill>
              </a:rPr>
              <a:t>16 - </a:t>
            </a:r>
            <a:r>
              <a:rPr lang="pt-BR" sz="2200" dirty="0">
                <a:solidFill>
                  <a:srgbClr val="FFFFFF"/>
                </a:solidFill>
              </a:rPr>
              <a:t>Seminário;</a:t>
            </a:r>
            <a:endParaRPr lang="pt-BR" sz="2200" dirty="0" smtClean="0">
              <a:solidFill>
                <a:srgbClr val="FFFFFF"/>
              </a:solidFill>
            </a:endParaRP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sz="2200" dirty="0" smtClean="0">
                <a:solidFill>
                  <a:srgbClr val="FFFFFF"/>
                </a:solidFill>
              </a:rPr>
              <a:t>17 - Seminário;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sz="2200" dirty="0" smtClean="0">
                <a:solidFill>
                  <a:srgbClr val="FFFFFF"/>
                </a:solidFill>
              </a:rPr>
              <a:t>18 - </a:t>
            </a:r>
            <a:r>
              <a:rPr lang="pt-BR" sz="2200" dirty="0">
                <a:solidFill>
                  <a:srgbClr val="FFFFFF"/>
                </a:solidFill>
              </a:rPr>
              <a:t>2ª </a:t>
            </a:r>
            <a:r>
              <a:rPr lang="pt-BR" sz="2200" dirty="0" smtClean="0">
                <a:solidFill>
                  <a:srgbClr val="FFFFFF"/>
                </a:solidFill>
              </a:rPr>
              <a:t>AVALIAÇÃO.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sz="2200" dirty="0" smtClean="0">
                <a:solidFill>
                  <a:srgbClr val="FFFFFF"/>
                </a:solidFill>
              </a:rPr>
              <a:t>19 </a:t>
            </a:r>
            <a:r>
              <a:rPr lang="pt-BR" sz="2200" dirty="0">
                <a:solidFill>
                  <a:srgbClr val="FFFFFF"/>
                </a:solidFill>
              </a:rPr>
              <a:t>-</a:t>
            </a:r>
            <a:r>
              <a:rPr lang="pt-BR" sz="2200" dirty="0" smtClean="0">
                <a:solidFill>
                  <a:srgbClr val="FFFFFF"/>
                </a:solidFill>
              </a:rPr>
              <a:t> Revisão geral.</a:t>
            </a:r>
            <a:endParaRPr lang="pt-BR" sz="2200" dirty="0">
              <a:solidFill>
                <a:srgbClr val="FFFFFF"/>
              </a:solidFill>
            </a:endParaRP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sz="2200" dirty="0" smtClean="0">
                <a:solidFill>
                  <a:srgbClr val="FFFFFF"/>
                </a:solidFill>
              </a:rPr>
              <a:t>20 </a:t>
            </a:r>
            <a:r>
              <a:rPr lang="pt-BR" sz="2200" dirty="0">
                <a:solidFill>
                  <a:srgbClr val="FFFFFF"/>
                </a:solidFill>
              </a:rPr>
              <a:t>- 3ª </a:t>
            </a:r>
            <a:r>
              <a:rPr lang="pt-BR" sz="2200" dirty="0" smtClean="0">
                <a:solidFill>
                  <a:srgbClr val="FFFFFF"/>
                </a:solidFill>
              </a:rPr>
              <a:t>AVALIAÇÃO.</a:t>
            </a:r>
            <a:endParaRPr lang="pt-BR" sz="2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92162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FEUC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ema FEUC" id="{B2B82C96-EDA3-4194-BBCE-6970A3170711}" vid="{16526833-0511-4A6E-8BAA-C595FC14324E}"/>
    </a:ext>
  </a:extLst>
</a:theme>
</file>

<file path=ppt/theme/theme2.xml><?xml version="1.0" encoding="utf-8"?>
<a:theme xmlns:a="http://schemas.openxmlformats.org/drawingml/2006/main" name="Branco com fonte Courier para slides de código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1_Branco com fonte Courier para slides de código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 FEUC</Template>
  <TotalTime>176</TotalTime>
  <Words>2139</Words>
  <Application>Microsoft Office PowerPoint</Application>
  <PresentationFormat>Apresentação na tela (4:3)</PresentationFormat>
  <Paragraphs>146</Paragraphs>
  <Slides>21</Slides>
  <Notes>10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3</vt:i4>
      </vt:variant>
      <vt:variant>
        <vt:lpstr>Títulos de slides</vt:lpstr>
      </vt:variant>
      <vt:variant>
        <vt:i4>21</vt:i4>
      </vt:variant>
    </vt:vector>
  </HeadingPairs>
  <TitlesOfParts>
    <vt:vector size="28" baseType="lpstr">
      <vt:lpstr>Arial</vt:lpstr>
      <vt:lpstr>Calibri</vt:lpstr>
      <vt:lpstr>Courier New</vt:lpstr>
      <vt:lpstr>Wingdings</vt:lpstr>
      <vt:lpstr>Tema FEUC</vt:lpstr>
      <vt:lpstr>Branco com fonte Courier para slides de código</vt:lpstr>
      <vt:lpstr>1_Branco com fonte Courier para slides de código</vt:lpstr>
      <vt:lpstr>NEGÓCIOS NA INTERNET</vt:lpstr>
      <vt:lpstr>Conteúdo</vt:lpstr>
      <vt:lpstr>Apresentação</vt:lpstr>
      <vt:lpstr>Apresentação</vt:lpstr>
      <vt:lpstr>Apresentação</vt:lpstr>
      <vt:lpstr>Apresentação</vt:lpstr>
      <vt:lpstr>Apresentação</vt:lpstr>
      <vt:lpstr>Apresentação</vt:lpstr>
      <vt:lpstr>Apresentação</vt:lpstr>
      <vt:lpstr>Acesso</vt:lpstr>
      <vt:lpstr>O papel das novas tecnologias da informação</vt:lpstr>
      <vt:lpstr>O papel das novas tecnologias da informação</vt:lpstr>
      <vt:lpstr>O papel das novas tecnologias da informação</vt:lpstr>
      <vt:lpstr>O papel das novas tecnologias da informação</vt:lpstr>
      <vt:lpstr>O papel das novas tecnologias da informação</vt:lpstr>
      <vt:lpstr>O papel das novas tecnologias da informação</vt:lpstr>
      <vt:lpstr>O mercado físico e o virtual</vt:lpstr>
      <vt:lpstr>O mercado físico e o virtual</vt:lpstr>
      <vt:lpstr>O mercado físico e o virtual</vt:lpstr>
      <vt:lpstr>Internet como ferramenta</vt:lpstr>
      <vt:lpstr>Referências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Negócios na Internet</dc:title>
  <dc:creator>Varajão</dc:creator>
  <cp:lastModifiedBy>varajao</cp:lastModifiedBy>
  <cp:revision>18</cp:revision>
  <dcterms:created xsi:type="dcterms:W3CDTF">2014-04-01T21:25:56Z</dcterms:created>
  <dcterms:modified xsi:type="dcterms:W3CDTF">2019-08-11T00:54:34Z</dcterms:modified>
</cp:coreProperties>
</file>