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30"/>
  </p:notesMasterIdLst>
  <p:sldIdLst>
    <p:sldId id="257" r:id="rId4"/>
    <p:sldId id="258" r:id="rId5"/>
    <p:sldId id="284" r:id="rId6"/>
    <p:sldId id="292" r:id="rId7"/>
    <p:sldId id="295" r:id="rId8"/>
    <p:sldId id="317" r:id="rId9"/>
    <p:sldId id="311" r:id="rId10"/>
    <p:sldId id="312" r:id="rId11"/>
    <p:sldId id="313" r:id="rId12"/>
    <p:sldId id="314" r:id="rId13"/>
    <p:sldId id="315" r:id="rId14"/>
    <p:sldId id="318" r:id="rId15"/>
    <p:sldId id="319" r:id="rId16"/>
    <p:sldId id="320" r:id="rId17"/>
    <p:sldId id="321" r:id="rId18"/>
    <p:sldId id="323" r:id="rId19"/>
    <p:sldId id="327" r:id="rId20"/>
    <p:sldId id="328" r:id="rId21"/>
    <p:sldId id="329" r:id="rId22"/>
    <p:sldId id="330" r:id="rId23"/>
    <p:sldId id="331" r:id="rId24"/>
    <p:sldId id="332" r:id="rId25"/>
    <p:sldId id="325" r:id="rId26"/>
    <p:sldId id="326" r:id="rId27"/>
    <p:sldId id="333" r:id="rId28"/>
    <p:sldId id="33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4660"/>
  </p:normalViewPr>
  <p:slideViewPr>
    <p:cSldViewPr>
      <p:cViewPr varScale="1">
        <p:scale>
          <a:sx n="92" d="100"/>
          <a:sy n="92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10/19/2017 8:36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10/19/2017 8:36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10/19/2017 8:38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8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PLANEJAMENTO ESTRATÉGICO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08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BR" dirty="0"/>
              <a:t>A necessidade de integração de sistemas e a evolução tecnológica são fundamentadas nos processos da metodologia, criando-se métricas para auditoria e medição da evolução das atividades destes processos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2815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210383"/>
          </a:xfrm>
        </p:spPr>
        <p:txBody>
          <a:bodyPr/>
          <a:lstStyle/>
          <a:p>
            <a:r>
              <a:rPr lang="pt-BR" dirty="0" smtClean="0"/>
              <a:t>Os domínios do COBIT podem ser caracterizados pelos seus processos e pelas atividades executadas em cada fase de implantação da Governança Tecnológica.</a:t>
            </a:r>
          </a:p>
          <a:p>
            <a:r>
              <a:rPr lang="pt-BR" dirty="0" smtClean="0"/>
              <a:t>Está </a:t>
            </a:r>
            <a:r>
              <a:rPr lang="pt-BR" dirty="0"/>
              <a:t>organizado em quatro </a:t>
            </a:r>
            <a:r>
              <a:rPr lang="pt-BR" dirty="0" smtClean="0"/>
              <a:t>domínios;</a:t>
            </a:r>
          </a:p>
          <a:p>
            <a:pPr lvl="1"/>
            <a:r>
              <a:rPr lang="pt-BR" dirty="0"/>
              <a:t>Planejamento e Organização;</a:t>
            </a:r>
          </a:p>
          <a:p>
            <a:pPr lvl="1"/>
            <a:r>
              <a:rPr lang="pt-BR" dirty="0"/>
              <a:t>Aquisição e Implementação;</a:t>
            </a:r>
          </a:p>
          <a:p>
            <a:pPr lvl="1"/>
            <a:r>
              <a:rPr lang="pt-BR" dirty="0"/>
              <a:t>Entrega e Suporte;</a:t>
            </a:r>
          </a:p>
          <a:p>
            <a:pPr lvl="1"/>
            <a:r>
              <a:rPr lang="pt-BR" dirty="0"/>
              <a:t>Monitoração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75972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56167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Planejamento e </a:t>
            </a:r>
            <a:r>
              <a:rPr lang="pt-BR" dirty="0" smtClean="0">
                <a:solidFill>
                  <a:srgbClr val="FFFF00"/>
                </a:solidFill>
              </a:rPr>
              <a:t>Organização:</a:t>
            </a:r>
          </a:p>
          <a:p>
            <a:pPr lvl="1"/>
            <a:r>
              <a:rPr lang="pt-BR" dirty="0"/>
              <a:t>D</a:t>
            </a:r>
            <a:r>
              <a:rPr lang="pt-BR" dirty="0" smtClean="0"/>
              <a:t>efine </a:t>
            </a:r>
            <a:r>
              <a:rPr lang="pt-BR" dirty="0"/>
              <a:t>as questões estratégicas ligadas ao uso da TI em uma organização, trata de vários processos, entre eles, a definição da estratégia de TI, arquitetura da informação, direcionamento tecnológico, investimento, riscos, gerência de projetos e da qualidade.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07072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95159"/>
          </a:xfrm>
        </p:spPr>
        <p:txBody>
          <a:bodyPr/>
          <a:lstStyle/>
          <a:p>
            <a:pPr lvl="0"/>
            <a:r>
              <a:rPr lang="pt-BR" dirty="0">
                <a:solidFill>
                  <a:srgbClr val="FFFF00"/>
                </a:solidFill>
              </a:rPr>
              <a:t>Aquisição e </a:t>
            </a:r>
            <a:r>
              <a:rPr lang="pt-BR" dirty="0" smtClean="0">
                <a:solidFill>
                  <a:srgbClr val="FFFF00"/>
                </a:solidFill>
              </a:rPr>
              <a:t>Implementação:</a:t>
            </a:r>
          </a:p>
          <a:p>
            <a:pPr lvl="1"/>
            <a:r>
              <a:rPr lang="pt-BR" dirty="0" smtClean="0"/>
              <a:t>Define </a:t>
            </a:r>
            <a:r>
              <a:rPr lang="pt-BR" dirty="0"/>
              <a:t>as questões de implementação da TI conforme as diretivas estratégicas e de projeto pré-definidos no Plano Estratégico de Informática da empresa, também conhecido como PDI (Plano Diretor de Informática). Possui uma série de processos como</a:t>
            </a:r>
            <a:r>
              <a:rPr lang="pt-BR" dirty="0" smtClean="0"/>
              <a:t>, </a:t>
            </a:r>
            <a:r>
              <a:rPr lang="pt-BR" dirty="0"/>
              <a:t>identificação de soluções automatizadas a serem aplicadas ou reutilizadas na corporação, aquisição e manutenção de sistemas e de infraestrutura, desenvolvimento e mapeamento de procedimentos nos sistemas, instalação e gerência de mudanças.</a:t>
            </a:r>
          </a:p>
        </p:txBody>
      </p:sp>
    </p:spTree>
    <p:extLst>
      <p:ext uri="{BB962C8B-B14F-4D97-AF65-F5344CB8AC3E}">
        <p14:creationId xmlns:p14="http://schemas.microsoft.com/office/powerpoint/2010/main" val="2148755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407360"/>
          </a:xfrm>
        </p:spPr>
        <p:txBody>
          <a:bodyPr/>
          <a:lstStyle/>
          <a:p>
            <a:pPr lvl="0"/>
            <a:r>
              <a:rPr lang="pt-BR" dirty="0">
                <a:solidFill>
                  <a:srgbClr val="FFFF00"/>
                </a:solidFill>
              </a:rPr>
              <a:t>Entrega e </a:t>
            </a:r>
            <a:r>
              <a:rPr lang="pt-BR" dirty="0" smtClean="0">
                <a:solidFill>
                  <a:srgbClr val="FFFF00"/>
                </a:solidFill>
              </a:rPr>
              <a:t>Suporte:</a:t>
            </a:r>
            <a:endParaRPr lang="pt-BR" dirty="0">
              <a:solidFill>
                <a:srgbClr val="FFFF00"/>
              </a:solidFill>
            </a:endParaRPr>
          </a:p>
          <a:p>
            <a:pPr lvl="1"/>
            <a:r>
              <a:rPr lang="pt-BR" sz="2600" dirty="0" smtClean="0"/>
              <a:t>Define </a:t>
            </a:r>
            <a:r>
              <a:rPr lang="pt-BR" sz="2600" dirty="0"/>
              <a:t>as questões operacionais ligadas ao uso da TI para atendimento aos serviços para os clientes, manutenção e garantias ligadas a estes serviços. O momento destes domínios é após a ativação de um serviço e sua entrega ao cliente, que pode operar ou utilizar os serviços da empresa para operação </a:t>
            </a:r>
            <a:r>
              <a:rPr lang="pt-BR" sz="2600" dirty="0" smtClean="0"/>
              <a:t>terceirizada.</a:t>
            </a:r>
          </a:p>
          <a:p>
            <a:pPr lvl="1"/>
            <a:r>
              <a:rPr lang="pt-BR" sz="2000" dirty="0" smtClean="0"/>
              <a:t>Os </a:t>
            </a:r>
            <a:r>
              <a:rPr lang="pt-BR" sz="2000" dirty="0"/>
              <a:t>processos relativos a este domínio tratam da definição dos níveis de serviço (SLA - </a:t>
            </a:r>
            <a:r>
              <a:rPr lang="pt-BR" sz="2000" i="1" dirty="0"/>
              <a:t>Service </a:t>
            </a:r>
            <a:r>
              <a:rPr lang="pt-BR" sz="2000" i="1" dirty="0" err="1"/>
              <a:t>Level</a:t>
            </a:r>
            <a:r>
              <a:rPr lang="pt-BR" sz="2000" i="1" dirty="0"/>
              <a:t> </a:t>
            </a:r>
            <a:r>
              <a:rPr lang="pt-BR" sz="2000" i="1" dirty="0" err="1"/>
              <a:t>Agreement</a:t>
            </a:r>
            <a:r>
              <a:rPr lang="pt-BR" sz="2000" dirty="0"/>
              <a:t>); gerência de fornecedores integrados às atividades; garantias de desempenho, continuidade e segurança de sistemas; treinamento de usuários; alocação de custos de serviços; gerência de configuração; gerência de dados, problemas e incidentes.</a:t>
            </a:r>
          </a:p>
        </p:txBody>
      </p:sp>
    </p:spTree>
    <p:extLst>
      <p:ext uri="{BB962C8B-B14F-4D97-AF65-F5344CB8AC3E}">
        <p14:creationId xmlns:p14="http://schemas.microsoft.com/office/powerpoint/2010/main" val="1387211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795159"/>
          </a:xfrm>
        </p:spPr>
        <p:txBody>
          <a:bodyPr/>
          <a:lstStyle/>
          <a:p>
            <a:pPr lvl="0"/>
            <a:r>
              <a:rPr lang="pt-BR" dirty="0" smtClean="0">
                <a:solidFill>
                  <a:srgbClr val="FFFF00"/>
                </a:solidFill>
              </a:rPr>
              <a:t>Monitoração:</a:t>
            </a:r>
            <a:endParaRPr lang="pt-BR" dirty="0">
              <a:solidFill>
                <a:srgbClr val="FFFF00"/>
              </a:solidFill>
            </a:endParaRPr>
          </a:p>
          <a:p>
            <a:pPr lvl="1"/>
            <a:r>
              <a:rPr lang="pt-BR" dirty="0" smtClean="0"/>
              <a:t>Define </a:t>
            </a:r>
            <a:r>
              <a:rPr lang="pt-BR" dirty="0"/>
              <a:t>as questões de auditoria e acompanhamento dos serviços de TI, sob o ponto de vista de validação da eficiência dos processos e evolução dos mesmos em termos de desempenho e automação. Os processos deste domínio tratam basicamente da supervisão das atividades dos outros processos; adequações realizadas na empresa para garantia de procedimentos operacionais; coleta e análise de dados operacionais e estratégicos para auditoria e para controle da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1183377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5059847"/>
          </a:xfrm>
        </p:spPr>
        <p:txBody>
          <a:bodyPr/>
          <a:lstStyle/>
          <a:p>
            <a:pPr lvl="0"/>
            <a:r>
              <a:rPr lang="pt-BR" dirty="0" smtClean="0"/>
              <a:t>Existe a questão de auditoria que permite verificar o nível de maturidade dos processos. O método segue o modelo do </a:t>
            </a:r>
            <a:r>
              <a:rPr lang="pt-BR" i="1" dirty="0" err="1" smtClean="0"/>
              <a:t>Capability</a:t>
            </a:r>
            <a:r>
              <a:rPr lang="pt-BR" i="1" dirty="0" smtClean="0"/>
              <a:t> </a:t>
            </a:r>
            <a:r>
              <a:rPr lang="pt-BR" i="1" dirty="0" err="1"/>
              <a:t>Maturity</a:t>
            </a:r>
            <a:r>
              <a:rPr lang="pt-BR" i="1" dirty="0"/>
              <a:t> </a:t>
            </a:r>
            <a:r>
              <a:rPr lang="pt-BR" i="1" dirty="0" err="1"/>
              <a:t>Model</a:t>
            </a:r>
            <a:r>
              <a:rPr lang="pt-BR" dirty="0"/>
              <a:t> (CMM</a:t>
            </a:r>
            <a:r>
              <a:rPr lang="pt-BR" sz="2400" dirty="0"/>
              <a:t> ou </a:t>
            </a:r>
            <a:r>
              <a:rPr lang="pt-BR" dirty="0"/>
              <a:t>M</a:t>
            </a:r>
            <a:r>
              <a:rPr lang="pt-BR" sz="2400" dirty="0"/>
              <a:t>odelo de </a:t>
            </a:r>
            <a:r>
              <a:rPr lang="pt-BR" dirty="0"/>
              <a:t>M</a:t>
            </a:r>
            <a:r>
              <a:rPr lang="pt-BR" sz="2400" dirty="0"/>
              <a:t>aturidade em </a:t>
            </a:r>
            <a:r>
              <a:rPr lang="pt-BR" dirty="0"/>
              <a:t>C</a:t>
            </a:r>
            <a:r>
              <a:rPr lang="pt-BR" sz="2400" dirty="0"/>
              <a:t>apacitação</a:t>
            </a:r>
            <a:r>
              <a:rPr lang="pt-BR" dirty="0" smtClean="0"/>
              <a:t>) que estabelece os seguintes níveis:</a:t>
            </a:r>
          </a:p>
          <a:p>
            <a:pPr lvl="1"/>
            <a:r>
              <a:rPr lang="pt-BR" dirty="0" smtClean="0"/>
              <a:t>Inexistente;</a:t>
            </a:r>
          </a:p>
          <a:p>
            <a:pPr lvl="1"/>
            <a:r>
              <a:rPr lang="pt-BR" dirty="0" smtClean="0"/>
              <a:t>Inicial;</a:t>
            </a:r>
            <a:endParaRPr lang="pt-BR" dirty="0"/>
          </a:p>
          <a:p>
            <a:pPr lvl="1"/>
            <a:r>
              <a:rPr lang="pt-BR" dirty="0" smtClean="0"/>
              <a:t>Repetível;</a:t>
            </a:r>
            <a:endParaRPr lang="pt-BR" dirty="0"/>
          </a:p>
          <a:p>
            <a:pPr lvl="1"/>
            <a:r>
              <a:rPr lang="pt-BR" dirty="0" smtClean="0"/>
              <a:t>Definido;</a:t>
            </a:r>
            <a:endParaRPr lang="pt-BR" dirty="0"/>
          </a:p>
          <a:p>
            <a:pPr lvl="1"/>
            <a:r>
              <a:rPr lang="pt-BR" dirty="0" smtClean="0"/>
              <a:t>Gerenciado;</a:t>
            </a:r>
            <a:endParaRPr lang="pt-BR" dirty="0"/>
          </a:p>
          <a:p>
            <a:pPr lvl="1"/>
            <a:r>
              <a:rPr lang="pt-BR" dirty="0" smtClean="0"/>
              <a:t>Otimizado.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183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5059847"/>
          </a:xfrm>
        </p:spPr>
        <p:txBody>
          <a:bodyPr/>
          <a:lstStyle/>
          <a:p>
            <a:pPr lvl="0"/>
            <a:r>
              <a:rPr lang="pt-BR" dirty="0" smtClean="0"/>
              <a:t>Existe a questão de auditoria que permite verificar o nível de maturidade dos processos. O método segue o modelo do </a:t>
            </a:r>
            <a:r>
              <a:rPr lang="pt-BR" i="1" dirty="0" err="1" smtClean="0"/>
              <a:t>Capability</a:t>
            </a:r>
            <a:r>
              <a:rPr lang="pt-BR" i="1" dirty="0" smtClean="0"/>
              <a:t> </a:t>
            </a:r>
            <a:r>
              <a:rPr lang="pt-BR" i="1" dirty="0" err="1"/>
              <a:t>Maturity</a:t>
            </a:r>
            <a:r>
              <a:rPr lang="pt-BR" i="1" dirty="0"/>
              <a:t> </a:t>
            </a:r>
            <a:r>
              <a:rPr lang="pt-BR" i="1" dirty="0" err="1"/>
              <a:t>Model</a:t>
            </a:r>
            <a:r>
              <a:rPr lang="pt-BR" dirty="0"/>
              <a:t> (CMM</a:t>
            </a:r>
            <a:r>
              <a:rPr lang="pt-BR" sz="2400" dirty="0"/>
              <a:t> ou </a:t>
            </a:r>
            <a:r>
              <a:rPr lang="pt-BR" dirty="0"/>
              <a:t>M</a:t>
            </a:r>
            <a:r>
              <a:rPr lang="pt-BR" sz="2400" dirty="0"/>
              <a:t>odelo de </a:t>
            </a:r>
            <a:r>
              <a:rPr lang="pt-BR" dirty="0"/>
              <a:t>M</a:t>
            </a:r>
            <a:r>
              <a:rPr lang="pt-BR" sz="2400" dirty="0"/>
              <a:t>aturidade em </a:t>
            </a:r>
            <a:r>
              <a:rPr lang="pt-BR" dirty="0"/>
              <a:t>C</a:t>
            </a:r>
            <a:r>
              <a:rPr lang="pt-BR" sz="2400" dirty="0"/>
              <a:t>apacitação</a:t>
            </a:r>
            <a:r>
              <a:rPr lang="pt-BR" dirty="0" smtClean="0"/>
              <a:t>) que estabelece os seguintes níveis: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Inexistente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Inicial;</a:t>
            </a:r>
            <a:endParaRPr lang="pt-BR" dirty="0"/>
          </a:p>
          <a:p>
            <a:pPr lvl="1"/>
            <a:r>
              <a:rPr lang="pt-BR" dirty="0" smtClean="0"/>
              <a:t>Repetível;</a:t>
            </a:r>
            <a:endParaRPr lang="pt-BR" dirty="0"/>
          </a:p>
          <a:p>
            <a:pPr lvl="1"/>
            <a:r>
              <a:rPr lang="pt-BR" dirty="0" smtClean="0"/>
              <a:t>Definido;</a:t>
            </a:r>
            <a:endParaRPr lang="pt-BR" dirty="0"/>
          </a:p>
          <a:p>
            <a:pPr lvl="1"/>
            <a:r>
              <a:rPr lang="pt-BR" dirty="0" smtClean="0"/>
              <a:t>Gerenciado;</a:t>
            </a:r>
            <a:endParaRPr lang="pt-BR" dirty="0"/>
          </a:p>
          <a:p>
            <a:pPr lvl="1"/>
            <a:r>
              <a:rPr lang="pt-BR" dirty="0" smtClean="0"/>
              <a:t>Otimizado.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419872" y="4149080"/>
            <a:ext cx="5616624" cy="1944216"/>
          </a:xfrm>
          <a:prstGeom prst="wedgeRoundRectCallout">
            <a:avLst>
              <a:gd name="adj1" fmla="val -59596"/>
              <a:gd name="adj2" fmla="val -526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Significa </a:t>
            </a:r>
            <a:r>
              <a:rPr lang="pt-BR" sz="2400" dirty="0"/>
              <a:t>que o processo de gerenciamento não foi implantado.</a:t>
            </a:r>
          </a:p>
        </p:txBody>
      </p:sp>
    </p:spTree>
    <p:extLst>
      <p:ext uri="{BB962C8B-B14F-4D97-AF65-F5344CB8AC3E}">
        <p14:creationId xmlns:p14="http://schemas.microsoft.com/office/powerpoint/2010/main" val="3041118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5059847"/>
          </a:xfrm>
        </p:spPr>
        <p:txBody>
          <a:bodyPr/>
          <a:lstStyle/>
          <a:p>
            <a:pPr lvl="0"/>
            <a:r>
              <a:rPr lang="pt-BR" dirty="0" smtClean="0"/>
              <a:t>Existe a questão de auditoria que permite verificar o nível de maturidade dos processos. O método segue o modelo do </a:t>
            </a:r>
            <a:r>
              <a:rPr lang="pt-BR" i="1" dirty="0" err="1" smtClean="0"/>
              <a:t>Capability</a:t>
            </a:r>
            <a:r>
              <a:rPr lang="pt-BR" i="1" dirty="0" smtClean="0"/>
              <a:t> </a:t>
            </a:r>
            <a:r>
              <a:rPr lang="pt-BR" i="1" dirty="0" err="1"/>
              <a:t>Maturity</a:t>
            </a:r>
            <a:r>
              <a:rPr lang="pt-BR" i="1" dirty="0"/>
              <a:t> </a:t>
            </a:r>
            <a:r>
              <a:rPr lang="pt-BR" i="1" dirty="0" err="1"/>
              <a:t>Model</a:t>
            </a:r>
            <a:r>
              <a:rPr lang="pt-BR" dirty="0"/>
              <a:t> (CMM</a:t>
            </a:r>
            <a:r>
              <a:rPr lang="pt-BR" sz="2400" dirty="0"/>
              <a:t> ou </a:t>
            </a:r>
            <a:r>
              <a:rPr lang="pt-BR" dirty="0"/>
              <a:t>M</a:t>
            </a:r>
            <a:r>
              <a:rPr lang="pt-BR" sz="2400" dirty="0"/>
              <a:t>odelo de </a:t>
            </a:r>
            <a:r>
              <a:rPr lang="pt-BR" dirty="0"/>
              <a:t>M</a:t>
            </a:r>
            <a:r>
              <a:rPr lang="pt-BR" sz="2400" dirty="0"/>
              <a:t>aturidade em </a:t>
            </a:r>
            <a:r>
              <a:rPr lang="pt-BR" dirty="0"/>
              <a:t>C</a:t>
            </a:r>
            <a:r>
              <a:rPr lang="pt-BR" sz="2400" dirty="0"/>
              <a:t>apacitação</a:t>
            </a:r>
            <a:r>
              <a:rPr lang="pt-BR" dirty="0" smtClean="0"/>
              <a:t>) que estabelece os seguintes níveis:</a:t>
            </a:r>
          </a:p>
          <a:p>
            <a:pPr lvl="1"/>
            <a:r>
              <a:rPr lang="pt-BR" dirty="0" smtClean="0"/>
              <a:t>Inexistente;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Inicial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 smtClean="0"/>
              <a:t>Repetível;</a:t>
            </a:r>
            <a:endParaRPr lang="pt-BR" dirty="0"/>
          </a:p>
          <a:p>
            <a:pPr lvl="1"/>
            <a:r>
              <a:rPr lang="pt-BR" dirty="0" smtClean="0"/>
              <a:t>Definido;</a:t>
            </a:r>
            <a:endParaRPr lang="pt-BR" dirty="0"/>
          </a:p>
          <a:p>
            <a:pPr lvl="1"/>
            <a:r>
              <a:rPr lang="pt-BR" dirty="0" smtClean="0"/>
              <a:t>Gerenciado;</a:t>
            </a:r>
            <a:endParaRPr lang="pt-BR" dirty="0"/>
          </a:p>
          <a:p>
            <a:pPr lvl="1"/>
            <a:r>
              <a:rPr lang="pt-BR" dirty="0" smtClean="0"/>
              <a:t>Otimizado.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419872" y="4149080"/>
            <a:ext cx="5616624" cy="1944216"/>
          </a:xfrm>
          <a:prstGeom prst="wedgeRoundRectCallout">
            <a:avLst>
              <a:gd name="adj1" fmla="val -64406"/>
              <a:gd name="adj2" fmla="val -3984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O </a:t>
            </a:r>
            <a:r>
              <a:rPr lang="pt-BR" sz="2400" dirty="0"/>
              <a:t>processo é realizado sem organização, de modo não planejado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0237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5059847"/>
          </a:xfrm>
        </p:spPr>
        <p:txBody>
          <a:bodyPr/>
          <a:lstStyle/>
          <a:p>
            <a:pPr lvl="0"/>
            <a:r>
              <a:rPr lang="pt-BR" dirty="0" smtClean="0"/>
              <a:t>Existe a questão de auditoria que permite verificar o nível de maturidade dos processos. O método segue o modelo do </a:t>
            </a:r>
            <a:r>
              <a:rPr lang="pt-BR" i="1" dirty="0" err="1" smtClean="0"/>
              <a:t>Capability</a:t>
            </a:r>
            <a:r>
              <a:rPr lang="pt-BR" i="1" dirty="0" smtClean="0"/>
              <a:t> </a:t>
            </a:r>
            <a:r>
              <a:rPr lang="pt-BR" i="1" dirty="0" err="1"/>
              <a:t>Maturity</a:t>
            </a:r>
            <a:r>
              <a:rPr lang="pt-BR" i="1" dirty="0"/>
              <a:t> </a:t>
            </a:r>
            <a:r>
              <a:rPr lang="pt-BR" i="1" dirty="0" err="1"/>
              <a:t>Model</a:t>
            </a:r>
            <a:r>
              <a:rPr lang="pt-BR" dirty="0"/>
              <a:t> (CMM</a:t>
            </a:r>
            <a:r>
              <a:rPr lang="pt-BR" sz="2400" dirty="0"/>
              <a:t> ou </a:t>
            </a:r>
            <a:r>
              <a:rPr lang="pt-BR" dirty="0"/>
              <a:t>M</a:t>
            </a:r>
            <a:r>
              <a:rPr lang="pt-BR" sz="2400" dirty="0"/>
              <a:t>odelo de </a:t>
            </a:r>
            <a:r>
              <a:rPr lang="pt-BR" dirty="0"/>
              <a:t>M</a:t>
            </a:r>
            <a:r>
              <a:rPr lang="pt-BR" sz="2400" dirty="0"/>
              <a:t>aturidade em </a:t>
            </a:r>
            <a:r>
              <a:rPr lang="pt-BR" dirty="0"/>
              <a:t>C</a:t>
            </a:r>
            <a:r>
              <a:rPr lang="pt-BR" sz="2400" dirty="0"/>
              <a:t>apacitação</a:t>
            </a:r>
            <a:r>
              <a:rPr lang="pt-BR" dirty="0" smtClean="0"/>
              <a:t>) que estabelece os seguintes níveis:</a:t>
            </a:r>
          </a:p>
          <a:p>
            <a:pPr lvl="1"/>
            <a:r>
              <a:rPr lang="pt-BR" dirty="0" smtClean="0"/>
              <a:t>Inexistente;</a:t>
            </a:r>
          </a:p>
          <a:p>
            <a:pPr lvl="1"/>
            <a:r>
              <a:rPr lang="pt-BR" dirty="0" smtClean="0"/>
              <a:t>Inicial;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Repetível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 smtClean="0"/>
              <a:t>Definido;</a:t>
            </a:r>
            <a:endParaRPr lang="pt-BR" dirty="0"/>
          </a:p>
          <a:p>
            <a:pPr lvl="1"/>
            <a:r>
              <a:rPr lang="pt-BR" dirty="0" smtClean="0"/>
              <a:t>Gerenciado;</a:t>
            </a:r>
            <a:endParaRPr lang="pt-BR" dirty="0"/>
          </a:p>
          <a:p>
            <a:pPr lvl="1"/>
            <a:r>
              <a:rPr lang="pt-BR" dirty="0" smtClean="0"/>
              <a:t>Otimizado.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419872" y="4149080"/>
            <a:ext cx="5616624" cy="1944216"/>
          </a:xfrm>
          <a:prstGeom prst="wedgeRoundRectCallout">
            <a:avLst>
              <a:gd name="adj1" fmla="val -61261"/>
              <a:gd name="adj2" fmla="val -1472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O </a:t>
            </a:r>
            <a:r>
              <a:rPr lang="pt-BR" sz="2400" dirty="0"/>
              <a:t>processo é repetido de modo intuitivo, isto é, depende mais das pessoas do que de um método </a:t>
            </a:r>
            <a:r>
              <a:rPr lang="pt-BR" sz="2400" dirty="0" smtClean="0"/>
              <a:t>estabelecido.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038053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98898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Metodologias e boas práticas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COBIT </a:t>
            </a:r>
            <a:r>
              <a:rPr lang="pt-BR" dirty="0" smtClean="0">
                <a:solidFill>
                  <a:srgbClr val="FFFFFF"/>
                </a:solidFill>
              </a:rPr>
              <a:t>e a Governança</a:t>
            </a:r>
            <a:r>
              <a:rPr lang="pt-BR" dirty="0">
                <a:solidFill>
                  <a:srgbClr val="FFFFFF"/>
                </a:solidFill>
              </a:rPr>
              <a:t> </a:t>
            </a:r>
            <a:r>
              <a:rPr lang="pt-BR" dirty="0" smtClean="0">
                <a:solidFill>
                  <a:srgbClr val="FFFFFF"/>
                </a:solidFill>
              </a:rPr>
              <a:t>de </a:t>
            </a:r>
            <a:r>
              <a:rPr lang="pt-BR" dirty="0" smtClean="0">
                <a:solidFill>
                  <a:srgbClr val="FFFFFF"/>
                </a:solidFill>
              </a:rPr>
              <a:t>TI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5059847"/>
          </a:xfrm>
        </p:spPr>
        <p:txBody>
          <a:bodyPr/>
          <a:lstStyle/>
          <a:p>
            <a:pPr lvl="0"/>
            <a:r>
              <a:rPr lang="pt-BR" dirty="0" smtClean="0"/>
              <a:t>Existe a questão de auditoria que permite verificar o nível de maturidade dos processos. O método segue o modelo do </a:t>
            </a:r>
            <a:r>
              <a:rPr lang="pt-BR" i="1" dirty="0" err="1" smtClean="0"/>
              <a:t>Capability</a:t>
            </a:r>
            <a:r>
              <a:rPr lang="pt-BR" i="1" dirty="0" smtClean="0"/>
              <a:t> </a:t>
            </a:r>
            <a:r>
              <a:rPr lang="pt-BR" i="1" dirty="0" err="1"/>
              <a:t>Maturity</a:t>
            </a:r>
            <a:r>
              <a:rPr lang="pt-BR" i="1" dirty="0"/>
              <a:t> </a:t>
            </a:r>
            <a:r>
              <a:rPr lang="pt-BR" i="1" dirty="0" err="1"/>
              <a:t>Model</a:t>
            </a:r>
            <a:r>
              <a:rPr lang="pt-BR" dirty="0"/>
              <a:t> (CMM</a:t>
            </a:r>
            <a:r>
              <a:rPr lang="pt-BR" sz="2400" dirty="0"/>
              <a:t> ou </a:t>
            </a:r>
            <a:r>
              <a:rPr lang="pt-BR" dirty="0"/>
              <a:t>M</a:t>
            </a:r>
            <a:r>
              <a:rPr lang="pt-BR" sz="2400" dirty="0"/>
              <a:t>odelo de </a:t>
            </a:r>
            <a:r>
              <a:rPr lang="pt-BR" dirty="0"/>
              <a:t>M</a:t>
            </a:r>
            <a:r>
              <a:rPr lang="pt-BR" sz="2400" dirty="0"/>
              <a:t>aturidade em </a:t>
            </a:r>
            <a:r>
              <a:rPr lang="pt-BR" dirty="0"/>
              <a:t>C</a:t>
            </a:r>
            <a:r>
              <a:rPr lang="pt-BR" sz="2400" dirty="0"/>
              <a:t>apacitação</a:t>
            </a:r>
            <a:r>
              <a:rPr lang="pt-BR" dirty="0" smtClean="0"/>
              <a:t>) que estabelece os seguintes níveis:</a:t>
            </a:r>
          </a:p>
          <a:p>
            <a:pPr lvl="1"/>
            <a:r>
              <a:rPr lang="pt-BR" dirty="0" smtClean="0"/>
              <a:t>Inexistente;</a:t>
            </a:r>
          </a:p>
          <a:p>
            <a:pPr lvl="1"/>
            <a:r>
              <a:rPr lang="pt-BR" dirty="0" smtClean="0"/>
              <a:t>Inicial;</a:t>
            </a:r>
            <a:endParaRPr lang="pt-BR" dirty="0"/>
          </a:p>
          <a:p>
            <a:pPr lvl="1"/>
            <a:r>
              <a:rPr lang="pt-BR" dirty="0" smtClean="0"/>
              <a:t>Repetível;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Definido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 smtClean="0"/>
              <a:t>Gerenciado;</a:t>
            </a:r>
            <a:endParaRPr lang="pt-BR" dirty="0"/>
          </a:p>
          <a:p>
            <a:pPr lvl="1"/>
            <a:r>
              <a:rPr lang="pt-BR" dirty="0" smtClean="0"/>
              <a:t>Otimizado.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419872" y="4149080"/>
            <a:ext cx="5616624" cy="1944216"/>
          </a:xfrm>
          <a:prstGeom prst="wedgeRoundRectCallout">
            <a:avLst>
              <a:gd name="adj1" fmla="val -62556"/>
              <a:gd name="adj2" fmla="val 932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O </a:t>
            </a:r>
            <a:r>
              <a:rPr lang="pt-BR" sz="2400" dirty="0"/>
              <a:t>processo é realizado, documentado e comunicado na organização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42100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5059847"/>
          </a:xfrm>
        </p:spPr>
        <p:txBody>
          <a:bodyPr/>
          <a:lstStyle/>
          <a:p>
            <a:pPr lvl="0"/>
            <a:r>
              <a:rPr lang="pt-BR" dirty="0" smtClean="0"/>
              <a:t>Existe a questão de auditoria que permite verificar o nível de maturidade dos processos. O método segue o modelo do </a:t>
            </a:r>
            <a:r>
              <a:rPr lang="pt-BR" i="1" dirty="0" err="1" smtClean="0"/>
              <a:t>Capability</a:t>
            </a:r>
            <a:r>
              <a:rPr lang="pt-BR" i="1" dirty="0" smtClean="0"/>
              <a:t> </a:t>
            </a:r>
            <a:r>
              <a:rPr lang="pt-BR" i="1" dirty="0" err="1"/>
              <a:t>Maturity</a:t>
            </a:r>
            <a:r>
              <a:rPr lang="pt-BR" i="1" dirty="0"/>
              <a:t> </a:t>
            </a:r>
            <a:r>
              <a:rPr lang="pt-BR" i="1" dirty="0" err="1"/>
              <a:t>Model</a:t>
            </a:r>
            <a:r>
              <a:rPr lang="pt-BR" dirty="0"/>
              <a:t> (CMM</a:t>
            </a:r>
            <a:r>
              <a:rPr lang="pt-BR" sz="2400" dirty="0"/>
              <a:t> ou </a:t>
            </a:r>
            <a:r>
              <a:rPr lang="pt-BR" dirty="0"/>
              <a:t>M</a:t>
            </a:r>
            <a:r>
              <a:rPr lang="pt-BR" sz="2400" dirty="0"/>
              <a:t>odelo de </a:t>
            </a:r>
            <a:r>
              <a:rPr lang="pt-BR" dirty="0"/>
              <a:t>M</a:t>
            </a:r>
            <a:r>
              <a:rPr lang="pt-BR" sz="2400" dirty="0"/>
              <a:t>aturidade em </a:t>
            </a:r>
            <a:r>
              <a:rPr lang="pt-BR" dirty="0"/>
              <a:t>C</a:t>
            </a:r>
            <a:r>
              <a:rPr lang="pt-BR" sz="2400" dirty="0"/>
              <a:t>apacitação</a:t>
            </a:r>
            <a:r>
              <a:rPr lang="pt-BR" dirty="0" smtClean="0"/>
              <a:t>) que estabelece os seguintes níveis:</a:t>
            </a:r>
          </a:p>
          <a:p>
            <a:pPr lvl="1"/>
            <a:r>
              <a:rPr lang="pt-BR" dirty="0" smtClean="0"/>
              <a:t>Inexistente;</a:t>
            </a:r>
          </a:p>
          <a:p>
            <a:pPr lvl="1"/>
            <a:r>
              <a:rPr lang="pt-BR" dirty="0" smtClean="0"/>
              <a:t>Inicial;</a:t>
            </a:r>
            <a:endParaRPr lang="pt-BR" dirty="0"/>
          </a:p>
          <a:p>
            <a:pPr lvl="1"/>
            <a:r>
              <a:rPr lang="pt-BR" dirty="0" smtClean="0"/>
              <a:t>Repetível;</a:t>
            </a:r>
            <a:endParaRPr lang="pt-BR" dirty="0"/>
          </a:p>
          <a:p>
            <a:pPr lvl="1"/>
            <a:r>
              <a:rPr lang="pt-BR" dirty="0" smtClean="0"/>
              <a:t>Definido;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Gerenciado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 smtClean="0"/>
              <a:t>Otimizado.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419872" y="4149080"/>
            <a:ext cx="5616624" cy="1944216"/>
          </a:xfrm>
          <a:prstGeom prst="wedgeRoundRectCallout">
            <a:avLst>
              <a:gd name="adj1" fmla="val -56451"/>
              <a:gd name="adj2" fmla="val 3551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Existem </a:t>
            </a:r>
            <a:r>
              <a:rPr lang="pt-BR" sz="2400" dirty="0"/>
              <a:t>métricas de desempenho das atividades, o processo é monitorado e constantemente avaliado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30386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5059847"/>
          </a:xfrm>
        </p:spPr>
        <p:txBody>
          <a:bodyPr/>
          <a:lstStyle/>
          <a:p>
            <a:pPr lvl="0"/>
            <a:r>
              <a:rPr lang="pt-BR" dirty="0" smtClean="0"/>
              <a:t>Existe a questão de auditoria que permite verificar o nível de maturidade dos processos. O método segue o modelo do </a:t>
            </a:r>
            <a:r>
              <a:rPr lang="pt-BR" i="1" dirty="0" err="1" smtClean="0"/>
              <a:t>Capability</a:t>
            </a:r>
            <a:r>
              <a:rPr lang="pt-BR" i="1" dirty="0" smtClean="0"/>
              <a:t> </a:t>
            </a:r>
            <a:r>
              <a:rPr lang="pt-BR" i="1" dirty="0" err="1"/>
              <a:t>Maturity</a:t>
            </a:r>
            <a:r>
              <a:rPr lang="pt-BR" i="1" dirty="0"/>
              <a:t> </a:t>
            </a:r>
            <a:r>
              <a:rPr lang="pt-BR" i="1" dirty="0" err="1"/>
              <a:t>Model</a:t>
            </a:r>
            <a:r>
              <a:rPr lang="pt-BR" dirty="0"/>
              <a:t> (CMM</a:t>
            </a:r>
            <a:r>
              <a:rPr lang="pt-BR" sz="2400" dirty="0"/>
              <a:t> ou </a:t>
            </a:r>
            <a:r>
              <a:rPr lang="pt-BR" dirty="0"/>
              <a:t>M</a:t>
            </a:r>
            <a:r>
              <a:rPr lang="pt-BR" sz="2400" dirty="0"/>
              <a:t>odelo de </a:t>
            </a:r>
            <a:r>
              <a:rPr lang="pt-BR" dirty="0"/>
              <a:t>M</a:t>
            </a:r>
            <a:r>
              <a:rPr lang="pt-BR" sz="2400" dirty="0"/>
              <a:t>aturidade em </a:t>
            </a:r>
            <a:r>
              <a:rPr lang="pt-BR" dirty="0"/>
              <a:t>C</a:t>
            </a:r>
            <a:r>
              <a:rPr lang="pt-BR" sz="2400" dirty="0"/>
              <a:t>apacitação</a:t>
            </a:r>
            <a:r>
              <a:rPr lang="pt-BR" dirty="0" smtClean="0"/>
              <a:t>) que estabelece os seguintes níveis:</a:t>
            </a:r>
          </a:p>
          <a:p>
            <a:pPr lvl="1"/>
            <a:r>
              <a:rPr lang="pt-BR" dirty="0" smtClean="0"/>
              <a:t>Inexistente;</a:t>
            </a:r>
          </a:p>
          <a:p>
            <a:pPr lvl="1"/>
            <a:r>
              <a:rPr lang="pt-BR" dirty="0" smtClean="0"/>
              <a:t>Inicial;</a:t>
            </a:r>
            <a:endParaRPr lang="pt-BR" dirty="0"/>
          </a:p>
          <a:p>
            <a:pPr lvl="1"/>
            <a:r>
              <a:rPr lang="pt-BR" dirty="0" smtClean="0"/>
              <a:t>Repetível;</a:t>
            </a:r>
            <a:endParaRPr lang="pt-BR" dirty="0"/>
          </a:p>
          <a:p>
            <a:pPr lvl="1"/>
            <a:r>
              <a:rPr lang="pt-BR" dirty="0" smtClean="0"/>
              <a:t>Definido;</a:t>
            </a:r>
            <a:endParaRPr lang="pt-BR" dirty="0"/>
          </a:p>
          <a:p>
            <a:pPr lvl="1"/>
            <a:r>
              <a:rPr lang="pt-BR" dirty="0" smtClean="0"/>
              <a:t>Gerenciado;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Otimizado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419872" y="4149080"/>
            <a:ext cx="5616624" cy="1944216"/>
          </a:xfrm>
          <a:prstGeom prst="wedgeRoundRectCallout">
            <a:avLst>
              <a:gd name="adj1" fmla="val -58671"/>
              <a:gd name="adj2" fmla="val 5528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As </a:t>
            </a:r>
            <a:r>
              <a:rPr lang="pt-BR" sz="2400" dirty="0"/>
              <a:t>melhores práticas de mercado e automação são utilizadas para a melhoria contínua dos processos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447174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409" y="33504"/>
            <a:ext cx="3700232" cy="576064"/>
          </a:xfrm>
        </p:spPr>
        <p:txBody>
          <a:bodyPr/>
          <a:lstStyle/>
          <a:p>
            <a:r>
              <a:rPr lang="pt-BR" sz="2400" dirty="0" smtClean="0"/>
              <a:t>Os quatro domínios de processos do COBIT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74812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761030"/>
          </a:xfrm>
        </p:spPr>
        <p:txBody>
          <a:bodyPr/>
          <a:lstStyle/>
          <a:p>
            <a:r>
              <a:rPr lang="pt-BR" dirty="0"/>
              <a:t>Os requisitos da informação são dados </a:t>
            </a:r>
            <a:r>
              <a:rPr lang="pt-BR" dirty="0" smtClean="0"/>
              <a:t>por:</a:t>
            </a:r>
          </a:p>
          <a:p>
            <a:pPr lvl="1"/>
            <a:r>
              <a:rPr lang="pt-BR" dirty="0" smtClean="0"/>
              <a:t>Efetividade;</a:t>
            </a:r>
          </a:p>
          <a:p>
            <a:pPr lvl="1"/>
            <a:r>
              <a:rPr lang="pt-BR" dirty="0" smtClean="0"/>
              <a:t>Eficiência;</a:t>
            </a:r>
          </a:p>
          <a:p>
            <a:pPr lvl="1"/>
            <a:r>
              <a:rPr lang="pt-BR" dirty="0" smtClean="0"/>
              <a:t>Confidencialidade;</a:t>
            </a:r>
          </a:p>
          <a:p>
            <a:pPr lvl="1"/>
            <a:r>
              <a:rPr lang="pt-BR" dirty="0" smtClean="0"/>
              <a:t>Integridade;</a:t>
            </a:r>
          </a:p>
          <a:p>
            <a:pPr lvl="1"/>
            <a:r>
              <a:rPr lang="pt-BR" dirty="0" smtClean="0"/>
              <a:t>Disponibilidade;</a:t>
            </a:r>
          </a:p>
          <a:p>
            <a:pPr lvl="1"/>
            <a:r>
              <a:rPr lang="pt-BR" dirty="0" smtClean="0"/>
              <a:t>Conformidade;</a:t>
            </a:r>
          </a:p>
          <a:p>
            <a:pPr lvl="1"/>
            <a:r>
              <a:rPr lang="pt-BR" dirty="0" smtClean="0"/>
              <a:t>Confiabilidade.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5" y="3537011"/>
            <a:ext cx="4427985" cy="3320989"/>
          </a:xfrm>
          <a:prstGeom prst="rect">
            <a:avLst/>
          </a:prstGeom>
        </p:spPr>
      </p:pic>
      <p:sp>
        <p:nvSpPr>
          <p:cNvPr id="7" name="Fluxograma: Disco magnético 6"/>
          <p:cNvSpPr/>
          <p:nvPr/>
        </p:nvSpPr>
        <p:spPr bwMode="auto">
          <a:xfrm>
            <a:off x="6607272" y="4820967"/>
            <a:ext cx="576064" cy="288032"/>
          </a:xfrm>
          <a:prstGeom prst="flowChartMagneticDisk">
            <a:avLst/>
          </a:prstGeom>
          <a:solidFill>
            <a:schemeClr val="accent1">
              <a:alpha val="64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Informação</a:t>
            </a:r>
            <a:endParaRPr lang="pt-BR" sz="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25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813078"/>
          </a:xfrm>
        </p:spPr>
        <p:txBody>
          <a:bodyPr/>
          <a:lstStyle/>
          <a:p>
            <a:r>
              <a:rPr lang="pt-BR" dirty="0"/>
              <a:t>Os recursos de TI são classificados como:</a:t>
            </a:r>
          </a:p>
          <a:p>
            <a:pPr lvl="1"/>
            <a:r>
              <a:rPr lang="pt-BR" dirty="0"/>
              <a:t>Pessoas;</a:t>
            </a:r>
          </a:p>
          <a:p>
            <a:pPr lvl="1"/>
            <a:r>
              <a:rPr lang="pt-BR" dirty="0"/>
              <a:t>Sistemas aplicativos;</a:t>
            </a:r>
          </a:p>
          <a:p>
            <a:pPr lvl="1"/>
            <a:r>
              <a:rPr lang="pt-BR" dirty="0"/>
              <a:t>Tecnologia;</a:t>
            </a:r>
          </a:p>
          <a:p>
            <a:pPr lvl="1"/>
            <a:r>
              <a:rPr lang="pt-BR" dirty="0" smtClean="0"/>
              <a:t>Infraestrutura;</a:t>
            </a:r>
          </a:p>
          <a:p>
            <a:pPr lvl="1"/>
            <a:r>
              <a:rPr lang="pt-BR" dirty="0"/>
              <a:t>D</a:t>
            </a:r>
            <a:r>
              <a:rPr lang="pt-BR" dirty="0" smtClean="0"/>
              <a:t>ados</a:t>
            </a:r>
            <a:r>
              <a:rPr lang="pt-BR" dirty="0"/>
              <a:t>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5" y="3537011"/>
            <a:ext cx="4427985" cy="3320989"/>
          </a:xfrm>
          <a:prstGeom prst="rect">
            <a:avLst/>
          </a:prstGeom>
        </p:spPr>
      </p:pic>
      <p:sp>
        <p:nvSpPr>
          <p:cNvPr id="5" name="Fluxograma: Disco magnético 4"/>
          <p:cNvSpPr/>
          <p:nvPr/>
        </p:nvSpPr>
        <p:spPr bwMode="auto">
          <a:xfrm>
            <a:off x="6607272" y="4820967"/>
            <a:ext cx="576064" cy="288032"/>
          </a:xfrm>
          <a:prstGeom prst="flowChartMagneticDisk">
            <a:avLst/>
          </a:prstGeom>
          <a:solidFill>
            <a:schemeClr val="tx1">
              <a:alpha val="64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Informação</a:t>
            </a:r>
            <a:endParaRPr lang="pt-BR" sz="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6696075" y="5301208"/>
            <a:ext cx="612229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Recursos de TI</a:t>
            </a:r>
          </a:p>
        </p:txBody>
      </p:sp>
      <p:sp>
        <p:nvSpPr>
          <p:cNvPr id="7" name="Forma livre 6"/>
          <p:cNvSpPr/>
          <p:nvPr/>
        </p:nvSpPr>
        <p:spPr bwMode="auto">
          <a:xfrm>
            <a:off x="6896100" y="5110163"/>
            <a:ext cx="111919" cy="192881"/>
          </a:xfrm>
          <a:custGeom>
            <a:avLst/>
            <a:gdLst>
              <a:gd name="connsiteX0" fmla="*/ 0 w 111919"/>
              <a:gd name="connsiteY0" fmla="*/ 0 h 192881"/>
              <a:gd name="connsiteX1" fmla="*/ 35719 w 111919"/>
              <a:gd name="connsiteY1" fmla="*/ 92868 h 192881"/>
              <a:gd name="connsiteX2" fmla="*/ 73819 w 111919"/>
              <a:gd name="connsiteY2" fmla="*/ 114300 h 192881"/>
              <a:gd name="connsiteX3" fmla="*/ 111919 w 111919"/>
              <a:gd name="connsiteY3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9" h="192881">
                <a:moveTo>
                  <a:pt x="0" y="0"/>
                </a:moveTo>
                <a:cubicBezTo>
                  <a:pt x="11708" y="36909"/>
                  <a:pt x="23416" y="73818"/>
                  <a:pt x="35719" y="92868"/>
                </a:cubicBezTo>
                <a:cubicBezTo>
                  <a:pt x="48022" y="111918"/>
                  <a:pt x="61119" y="97631"/>
                  <a:pt x="73819" y="114300"/>
                </a:cubicBezTo>
                <a:cubicBezTo>
                  <a:pt x="86519" y="130969"/>
                  <a:pt x="99219" y="161925"/>
                  <a:pt x="111919" y="192881"/>
                </a:cubicBezTo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2409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Planejamento Estratégico de TI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755428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14480"/>
          </a:xfrm>
        </p:spPr>
        <p:txBody>
          <a:bodyPr/>
          <a:lstStyle/>
          <a:p>
            <a:r>
              <a:rPr lang="pt-BR" dirty="0" smtClean="0"/>
              <a:t>Existem diversas metodologias e boas práticas desenvolvidas por estudos e aplicados no mercado no decorrer da história;</a:t>
            </a:r>
          </a:p>
          <a:p>
            <a:r>
              <a:rPr lang="pt-BR" dirty="0" smtClean="0"/>
              <a:t>Alguns métodos buscam melhorar a gestão e a relação entre </a:t>
            </a:r>
            <a:r>
              <a:rPr lang="pt-BR" dirty="0" smtClean="0">
                <a:solidFill>
                  <a:srgbClr val="FFFF00"/>
                </a:solidFill>
              </a:rPr>
              <a:t>fornecedor – empresa – cliente</a:t>
            </a:r>
            <a:r>
              <a:rPr lang="pt-BR" dirty="0" smtClean="0"/>
              <a:t>;</a:t>
            </a:r>
          </a:p>
        </p:txBody>
      </p:sp>
      <p:pic>
        <p:nvPicPr>
          <p:cNvPr id="8194" name="Picture 2" descr="http://i1376.photobucket.com/albums/ah11/Claudio_Brasileiro/selo-garantia-698x1024SHOP7_zps533247d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05064"/>
            <a:ext cx="1563895" cy="22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Texto 2"/>
          <p:cNvSpPr txBox="1">
            <a:spLocks/>
          </p:cNvSpPr>
          <p:nvPr/>
        </p:nvSpPr>
        <p:spPr>
          <a:xfrm>
            <a:off x="381022" y="3789040"/>
            <a:ext cx="6711258" cy="1772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Entidades idôneas podem auditar e certificar quanto à eficiência da aplicação de algumas destas metodologias.</a:t>
            </a:r>
          </a:p>
        </p:txBody>
      </p:sp>
    </p:spTree>
    <p:extLst>
      <p:ext uri="{BB962C8B-B14F-4D97-AF65-F5344CB8AC3E}">
        <p14:creationId xmlns:p14="http://schemas.microsoft.com/office/powerpoint/2010/main" val="31729202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24315"/>
          </a:xfrm>
        </p:spPr>
        <p:txBody>
          <a:bodyPr/>
          <a:lstStyle/>
          <a:p>
            <a:r>
              <a:rPr lang="pt-BR" dirty="0" smtClean="0"/>
              <a:t>COBIT para gestão da TI inovando através da </a:t>
            </a:r>
            <a:r>
              <a:rPr lang="pt-BR" dirty="0" smtClean="0">
                <a:solidFill>
                  <a:srgbClr val="FFFF00"/>
                </a:solidFill>
              </a:rPr>
              <a:t>Governança Tecnológica</a:t>
            </a:r>
            <a:r>
              <a:rPr lang="pt-BR" dirty="0" smtClean="0"/>
              <a:t>;</a:t>
            </a:r>
          </a:p>
          <a:p>
            <a:r>
              <a:rPr lang="pt-BR" dirty="0" smtClean="0"/>
              <a:t>ITIL ajuda na </a:t>
            </a:r>
            <a:r>
              <a:rPr lang="pt-BR" dirty="0" smtClean="0">
                <a:solidFill>
                  <a:srgbClr val="FFFF00"/>
                </a:solidFill>
              </a:rPr>
              <a:t>padronização</a:t>
            </a:r>
            <a:r>
              <a:rPr lang="pt-BR" dirty="0" smtClean="0"/>
              <a:t> de uma série de </a:t>
            </a: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/>
              <a:t> operacionais e de gestão ligados a TI;</a:t>
            </a:r>
          </a:p>
          <a:p>
            <a:endParaRPr lang="pt-BR" sz="1600" i="1" dirty="0" smtClean="0"/>
          </a:p>
          <a:p>
            <a:r>
              <a:rPr lang="pt-BR" i="1" dirty="0" smtClean="0"/>
              <a:t>Criar uma </a:t>
            </a:r>
            <a:r>
              <a:rPr lang="pt-BR" i="1" dirty="0" smtClean="0">
                <a:solidFill>
                  <a:srgbClr val="FFFF00"/>
                </a:solidFill>
              </a:rPr>
              <a:t>sistemática padronizada </a:t>
            </a:r>
            <a:r>
              <a:rPr lang="pt-BR" i="1" dirty="0" smtClean="0"/>
              <a:t>suportada por </a:t>
            </a:r>
            <a:r>
              <a:rPr lang="pt-BR" i="1" dirty="0" smtClean="0">
                <a:solidFill>
                  <a:srgbClr val="FFFF00"/>
                </a:solidFill>
              </a:rPr>
              <a:t>processos</a:t>
            </a:r>
            <a:r>
              <a:rPr lang="pt-BR" i="1" dirty="0" smtClean="0"/>
              <a:t>, possivelmente automatizados, que seja entendida e que esteja ao alcance de todos numa organização, que possa ser </a:t>
            </a:r>
            <a:r>
              <a:rPr lang="pt-BR" i="1" dirty="0" smtClean="0">
                <a:solidFill>
                  <a:srgbClr val="FFFF00"/>
                </a:solidFill>
              </a:rPr>
              <a:t>replicada</a:t>
            </a:r>
            <a:r>
              <a:rPr lang="pt-BR" i="1" dirty="0" smtClean="0"/>
              <a:t> e, sobretudo, permita </a:t>
            </a:r>
            <a:r>
              <a:rPr lang="pt-BR" i="1" dirty="0" smtClean="0">
                <a:solidFill>
                  <a:srgbClr val="FFFF00"/>
                </a:solidFill>
              </a:rPr>
              <a:t>evolução</a:t>
            </a:r>
            <a:r>
              <a:rPr lang="pt-BR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7664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57678"/>
          </a:xfrm>
        </p:spPr>
        <p:txBody>
          <a:bodyPr/>
          <a:lstStyle/>
          <a:p>
            <a:r>
              <a:rPr lang="pt-BR" dirty="0" smtClean="0"/>
              <a:t>Governança Tecnológica: Define que a TI é um fator essencial para a gestão financeira e estratégica de uma organização e não apenas como suporte à empresa.</a:t>
            </a:r>
          </a:p>
          <a:p>
            <a:r>
              <a:rPr lang="pt-BR" dirty="0" smtClean="0"/>
              <a:t>É a metodologia (e seus processos integrados) de gestão corporativa dos recursos de TI.</a:t>
            </a:r>
          </a:p>
        </p:txBody>
      </p:sp>
    </p:spTree>
    <p:extLst>
      <p:ext uri="{BB962C8B-B14F-4D97-AF65-F5344CB8AC3E}">
        <p14:creationId xmlns:p14="http://schemas.microsoft.com/office/powerpoint/2010/main" val="26214169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42563"/>
          </a:xfrm>
        </p:spPr>
        <p:txBody>
          <a:bodyPr/>
          <a:lstStyle/>
          <a:p>
            <a:r>
              <a:rPr lang="pt-BR" dirty="0" smtClean="0"/>
              <a:t>Governança Tecnológica: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i="1" dirty="0"/>
              <a:t>“uma estrutura de relacionamentos entre processos para direcionar e controlar uma empresa de modo a atingir objetivos corporativos, através da agregação de valor e risco controlado pelo uso da tecnologia da informação e de seus processos”</a:t>
            </a:r>
            <a:r>
              <a:rPr lang="pt-BR" dirty="0"/>
              <a:t> (COBIT</a:t>
            </a:r>
            <a:r>
              <a:rPr lang="pt-BR" dirty="0" smtClean="0"/>
              <a:t>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17749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00876"/>
          </a:xfrm>
        </p:spPr>
        <p:txBody>
          <a:bodyPr/>
          <a:lstStyle/>
          <a:p>
            <a:r>
              <a:rPr lang="pt-BR" dirty="0" smtClean="0"/>
              <a:t>COBIT (</a:t>
            </a:r>
            <a:r>
              <a:rPr lang="pt-BR" i="1" dirty="0" err="1"/>
              <a:t>Control</a:t>
            </a:r>
            <a:r>
              <a:rPr lang="pt-BR" i="1" dirty="0"/>
              <a:t> </a:t>
            </a:r>
            <a:r>
              <a:rPr lang="pt-BR" i="1" dirty="0" err="1"/>
              <a:t>Objectives</a:t>
            </a:r>
            <a:r>
              <a:rPr lang="pt-BR" i="1" dirty="0"/>
              <a:t> for </a:t>
            </a:r>
            <a:r>
              <a:rPr lang="pt-BR" i="1" dirty="0" err="1"/>
              <a:t>Information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Related</a:t>
            </a:r>
            <a:r>
              <a:rPr lang="pt-BR" i="1" dirty="0"/>
              <a:t> Technology</a:t>
            </a:r>
            <a:r>
              <a:rPr lang="pt-BR" dirty="0" smtClean="0"/>
              <a:t>)</a:t>
            </a:r>
          </a:p>
          <a:p>
            <a:r>
              <a:rPr lang="pt-BR" dirty="0" smtClean="0"/>
              <a:t>Tem </a:t>
            </a:r>
            <a:r>
              <a:rPr lang="pt-BR" dirty="0"/>
              <a:t>por missão explícita pesquisar, desenvolver, publicar e promover um conjunto atualizado de padrões internacionais de boas práticas referentes ao uso corporativo da TI para os gerentes e auditores de </a:t>
            </a:r>
            <a:r>
              <a:rPr lang="pt-BR" dirty="0" smtClean="0"/>
              <a:t>tecnologia;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4797152"/>
            <a:ext cx="36671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115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73669"/>
          </a:xfrm>
        </p:spPr>
        <p:txBody>
          <a:bodyPr/>
          <a:lstStyle/>
          <a:p>
            <a:r>
              <a:rPr lang="pt-BR" dirty="0"/>
              <a:t>ISACA (</a:t>
            </a:r>
            <a:r>
              <a:rPr lang="pt-BR" i="1" dirty="0" err="1"/>
              <a:t>Information</a:t>
            </a:r>
            <a:r>
              <a:rPr lang="pt-BR" i="1" dirty="0"/>
              <a:t> Systems </a:t>
            </a:r>
            <a:r>
              <a:rPr lang="pt-BR" i="1" dirty="0" err="1"/>
              <a:t>Audit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Control</a:t>
            </a:r>
            <a:r>
              <a:rPr lang="pt-BR" i="1" dirty="0"/>
              <a:t> </a:t>
            </a:r>
            <a:r>
              <a:rPr lang="pt-BR" i="1" dirty="0" err="1"/>
              <a:t>Association</a:t>
            </a:r>
            <a:r>
              <a:rPr lang="pt-BR" dirty="0"/>
              <a:t>) através do </a:t>
            </a:r>
            <a:r>
              <a:rPr lang="pt-BR" i="1" dirty="0"/>
              <a:t>IT </a:t>
            </a:r>
            <a:r>
              <a:rPr lang="pt-BR" i="1" dirty="0" err="1"/>
              <a:t>Governance</a:t>
            </a:r>
            <a:r>
              <a:rPr lang="pt-BR" i="1" dirty="0"/>
              <a:t> </a:t>
            </a:r>
            <a:r>
              <a:rPr lang="pt-BR" i="1" dirty="0" err="1"/>
              <a:t>Institute</a:t>
            </a:r>
            <a:r>
              <a:rPr lang="pt-BR" dirty="0"/>
              <a:t>, organização independente que desenvolveu a metodologia considerada a base da governança </a:t>
            </a:r>
            <a:r>
              <a:rPr lang="pt-BR" dirty="0" smtClean="0"/>
              <a:t>tecnológica;</a:t>
            </a:r>
          </a:p>
          <a:p>
            <a:r>
              <a:rPr lang="pt-BR" dirty="0"/>
              <a:t>O COBIT funciona como uma entidade de padronização e estabelece métodos documentados para nortear a área de tecnologia das empresas, incluindo qualidade de software, níveis de maturidade e segurança da </a:t>
            </a:r>
            <a:r>
              <a:rPr lang="pt-BR" dirty="0" smtClean="0"/>
              <a:t>informação.</a:t>
            </a:r>
          </a:p>
        </p:txBody>
      </p:sp>
    </p:spTree>
    <p:extLst>
      <p:ext uri="{BB962C8B-B14F-4D97-AF65-F5344CB8AC3E}">
        <p14:creationId xmlns:p14="http://schemas.microsoft.com/office/powerpoint/2010/main" val="17244976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73669"/>
          </a:xfrm>
        </p:spPr>
        <p:txBody>
          <a:bodyPr/>
          <a:lstStyle/>
          <a:p>
            <a:r>
              <a:rPr lang="pt-BR" dirty="0"/>
              <a:t>O objetivo central é manter processos e práticas relacionados à infraestrutura de sistemas, redes e dispositivos utilizados pela </a:t>
            </a:r>
            <a:r>
              <a:rPr lang="pt-BR" dirty="0" smtClean="0"/>
              <a:t>empresa;</a:t>
            </a:r>
          </a:p>
          <a:p>
            <a:r>
              <a:rPr lang="pt-BR" dirty="0" smtClean="0"/>
              <a:t>A </a:t>
            </a:r>
            <a:r>
              <a:rPr lang="pt-BR" dirty="0"/>
              <a:t>análise destes processos deve orientar a organização na decisão de novos projetos e como utilizar tecnologia da informação neles, considerando também a evolução tecnológica, sistemas já existentes, integração com fornecedores, atendimento ao cliente (externo e interno), custo da tecnologia e retorno esperado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0399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1524</TotalTime>
  <Words>1550</Words>
  <Application>Microsoft Office PowerPoint</Application>
  <PresentationFormat>Apresentação na tela (4:3)</PresentationFormat>
  <Paragraphs>149</Paragraphs>
  <Slides>26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PLANEJAMENTO ESTRATÉGICO DE TI</vt:lpstr>
      <vt:lpstr>Conteúdo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Os quatro domínios de processos do COBIT</vt:lpstr>
      <vt:lpstr>Metodologias e boas práticas</vt:lpstr>
      <vt:lpstr>Metodologias e boas práticas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de TI</dc:title>
  <dc:creator>varajao</dc:creator>
  <cp:keywords/>
  <cp:lastModifiedBy>varajao</cp:lastModifiedBy>
  <cp:revision>121</cp:revision>
  <dcterms:created xsi:type="dcterms:W3CDTF">2015-06-30T13:28:46Z</dcterms:created>
  <dcterms:modified xsi:type="dcterms:W3CDTF">2017-10-19T10:39:14Z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