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6"/>
  </p:notesMasterIdLst>
  <p:sldIdLst>
    <p:sldId id="257" r:id="rId4"/>
    <p:sldId id="258" r:id="rId5"/>
    <p:sldId id="282" r:id="rId6"/>
    <p:sldId id="283" r:id="rId7"/>
    <p:sldId id="293" r:id="rId8"/>
    <p:sldId id="284" r:id="rId9"/>
    <p:sldId id="285" r:id="rId10"/>
    <p:sldId id="286" r:id="rId11"/>
    <p:sldId id="287" r:id="rId12"/>
    <p:sldId id="281" r:id="rId13"/>
    <p:sldId id="280" r:id="rId14"/>
    <p:sldId id="27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13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DCA30-2ED5-41C4-A072-F195EC56C9D7}" type="datetimeFigureOut">
              <a:rPr lang="en-US" smtClean="0"/>
              <a:t>2/1/2020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E7E218-9473-4E4E-BA13-22C19D9987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30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2/1/2020 11:23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18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2/1/2020 11:23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2531835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2/1/2020 11:23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53032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2/1/2020 11:23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12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416547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2/1/2020 11:23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2537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2/1/2020 11:23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007033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2/1/2020 11:23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6386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2/1/2020 11:23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3427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2/1/2020 11:23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02148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2/1/2020 11:23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78454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2/1/2020 11:23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93388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t>2/1/2020 11:23 AM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2007 Microsoft Corporation. Todos os direitos reservados. Microsoft, Windows, Windows Vista e outros nomes de produtos são ou podem ser marcas registradas e/ou marcas comerciais nos Estados Unidos e/ou em outros países.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As informações contidas neste documento têm finalidades meramente informativas e representam a visão atual da Microsoft Corporation, na data desta apresentação.  Como a Microsoft precisa responder às constantes mudanças nas condições de mercado, o conteúdo do documento não deve ser interpretado como um compromisso por parte da Microsoft, e a Microsoft não pode garantir a exatidão de qualquer informação fornecida após a data desta apresentação.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A MICROSOFT NÃO OFERECE NENHUMA GARANTIA, SEJA EXPRESSA, IMPLÍCITA OU LEGAL, CONCERNENTE ÀS INFORMAÇÕES DESTA APRESENTAÇÃO.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1750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Título e Conteúd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Texto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s &quot;especiais&quot; 2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smtClean="0"/>
              <a:t>Clique para editar o estilo do subtítulo mestre</a:t>
            </a:r>
            <a:endParaRPr lang="pt-BR" noProof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100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ar para slides com Código de Softw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533001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s &quot;especiais&quot; 1_Demo, Vídeo etc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68955" y="4695527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noProof="0" dirty="0" smtClean="0"/>
              <a:t>Clique para editar o estilo do subtítulo mestre</a:t>
            </a:r>
            <a:endParaRPr lang="pt-BR" noProof="0" dirty="0"/>
          </a:p>
        </p:txBody>
      </p:sp>
      <p:sp>
        <p:nvSpPr>
          <p:cNvPr id="7" name="Espaço Reservado para Texto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2153270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8800" b="1" i="1" u="none" strike="noStrike" kern="1200" cap="none" spc="-642" normalizeH="0" baseline="0" noProof="0" dirty="0" smtClean="0">
                <a:ln w="11430"/>
                <a:gradFill>
                  <a:gsLst>
                    <a:gs pos="0">
                      <a:srgbClr val="FF9929">
                        <a:lumMod val="20000"/>
                        <a:lumOff val="80000"/>
                      </a:srgbClr>
                    </a:gs>
                    <a:gs pos="28000">
                      <a:srgbClr val="F8F57B"/>
                    </a:gs>
                    <a:gs pos="62000">
                      <a:srgbClr val="D5B953"/>
                    </a:gs>
                    <a:gs pos="88000">
                      <a:srgbClr val="D1943B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pt-BR" noProof="0" dirty="0" smtClean="0"/>
              <a:t>clique para…</a:t>
            </a:r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 dirty="0"/>
          </a:p>
        </p:txBody>
      </p:sp>
      <p:sp>
        <p:nvSpPr>
          <p:cNvPr id="6" name="Espaço Reservado para Texto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is Conteúd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855893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855893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noProof="0" smtClean="0"/>
              <a:t>Clique para editar o título mestre</a:t>
            </a:r>
            <a:endParaRPr lang="pt-BR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 - Imprime em ESCALA DE CINZ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dirty="0" smtClean="0"/>
              <a:t>Clique para editar o estilo do título Mestre</a:t>
            </a:r>
            <a:endParaRPr lang="pt-BR" noProof="0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pt-BR" noProof="0" dirty="0" smtClean="0"/>
              <a:t>Clique para editar os estilos do texto Mestre</a:t>
            </a:r>
          </a:p>
          <a:p>
            <a:pPr lvl="1"/>
            <a:r>
              <a:rPr lang="pt-BR" noProof="0" dirty="0" smtClean="0"/>
              <a:t>Segundo nível</a:t>
            </a:r>
          </a:p>
          <a:p>
            <a:pPr lvl="2"/>
            <a:r>
              <a:rPr lang="pt-BR" noProof="0" dirty="0" smtClean="0"/>
              <a:t>Terceiro nível</a:t>
            </a:r>
          </a:p>
          <a:p>
            <a:pPr lvl="3"/>
            <a:r>
              <a:rPr lang="pt-BR" noProof="0" dirty="0" smtClean="0"/>
              <a:t>Quarto nível</a:t>
            </a:r>
          </a:p>
          <a:p>
            <a:pPr lvl="4"/>
            <a:r>
              <a:rPr lang="pt-BR" noProof="0" dirty="0" smtClean="0"/>
              <a:t>Quinto nível</a:t>
            </a:r>
            <a:endParaRPr lang="pt-BR" noProof="0" dirty="0"/>
          </a:p>
        </p:txBody>
      </p:sp>
      <p:pic>
        <p:nvPicPr>
          <p:cNvPr id="4" name="Imagem 3" descr="footer_graphic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5435827"/>
            <a:ext cx="9144000" cy="1420586"/>
          </a:xfrm>
          <a:prstGeom prst="rect">
            <a:avLst/>
          </a:prstGeom>
        </p:spPr>
      </p:pic>
      <p:pic>
        <p:nvPicPr>
          <p:cNvPr id="6" name="Picture 4" descr="banner_prof"/>
          <p:cNvPicPr>
            <a:picLocks noChangeAspect="1" noChangeArrowheads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6093296"/>
            <a:ext cx="1006475" cy="804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7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8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white rectangle.png"/>
          <p:cNvPicPr>
            <a:picLocks noChangeAspect="1"/>
          </p:cNvPicPr>
          <p:nvPr/>
        </p:nvPicPr>
        <p:blipFill>
          <a:blip r:embed="rId4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32959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pt-BR" noProof="0" smtClean="0"/>
              <a:t>Clique para editar o estilo do título Mestre</a:t>
            </a:r>
            <a:endParaRPr lang="pt-BR" noProof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533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euc.br/index.php/graduacao-computacao-projeto-pedagogico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cs typeface="Arial"/>
              </a:rPr>
              <a:t>GERÊNCIA DE INFRAESTRUTURA DE TI</a:t>
            </a:r>
            <a:endParaRPr lang="pt-BR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1748308"/>
          </a:xfrm>
        </p:spPr>
        <p:txBody>
          <a:bodyPr>
            <a:norm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000" b="0" dirty="0" smtClean="0">
                <a:solidFill>
                  <a:srgbClr val="FFFFFF">
                    <a:tint val="75000"/>
                  </a:srgbClr>
                </a:solidFill>
              </a:rPr>
              <a:t>Aula: 01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pt-BR" b="0" i="0" dirty="0" smtClean="0">
                <a:solidFill>
                  <a:srgbClr val="FFFFFF">
                    <a:tint val="75000"/>
                  </a:srgbClr>
                </a:solidFill>
              </a:rPr>
              <a:t>Prof.: Fabrício </a:t>
            </a:r>
            <a:r>
              <a:rPr lang="pt-BR" b="0" i="0" dirty="0" err="1" smtClean="0">
                <a:solidFill>
                  <a:srgbClr val="FFFFFF">
                    <a:tint val="75000"/>
                  </a:srgbClr>
                </a:solidFill>
              </a:rPr>
              <a:t>Varajão</a:t>
            </a:r>
            <a:endParaRPr lang="pt-BR" b="0" i="0" dirty="0" smtClean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Conclusão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886397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Fomos apresentados a disciplina de Gerência de Infraestrutura de Tecnologia da Informação.</a:t>
            </a:r>
          </a:p>
        </p:txBody>
      </p:sp>
    </p:spTree>
    <p:extLst>
      <p:ext uri="{BB962C8B-B14F-4D97-AF65-F5344CB8AC3E}">
        <p14:creationId xmlns:p14="http://schemas.microsoft.com/office/powerpoint/2010/main" val="258983781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Atividades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329595"/>
          </a:xfrm>
        </p:spPr>
        <p:txBody>
          <a:bodyPr/>
          <a:lstStyle/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Caso não tenha criado sua conta no site faça-o;</a:t>
            </a:r>
          </a:p>
          <a:p>
            <a:pPr marL="393192" indent="-393192" defTabSz="914400">
              <a:spcBef>
                <a:spcPts val="0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Faça download da apostila e demais materiais disponíveis para a disciplina.</a:t>
            </a:r>
          </a:p>
        </p:txBody>
      </p:sp>
    </p:spTree>
    <p:extLst>
      <p:ext uri="{BB962C8B-B14F-4D97-AF65-F5344CB8AC3E}">
        <p14:creationId xmlns:p14="http://schemas.microsoft.com/office/powerpoint/2010/main" val="394761816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Referências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65919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FEUC. </a:t>
            </a:r>
            <a:r>
              <a:rPr lang="pt-BR" sz="3200" b="0" i="1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Projeto Pedagógico do Curso de Bacharelado em Sistemas de Informação</a:t>
            </a: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. Rio de Janeiro, 2013. </a:t>
            </a:r>
            <a:r>
              <a:rPr lang="pt-BR" dirty="0" smtClean="0">
                <a:solidFill>
                  <a:srgbClr val="FFFFFF"/>
                </a:solidFill>
              </a:rPr>
              <a:t>Disponível </a:t>
            </a:r>
            <a:r>
              <a:rPr lang="pt-BR" dirty="0">
                <a:solidFill>
                  <a:srgbClr val="FFFFFF"/>
                </a:solidFill>
              </a:rPr>
              <a:t>em: </a:t>
            </a:r>
            <a:r>
              <a:rPr lang="pt-BR" dirty="0">
                <a:solidFill>
                  <a:srgbClr val="FFFFFF"/>
                </a:solidFill>
                <a:hlinkClick r:id="rId3"/>
              </a:rPr>
              <a:t>http</a:t>
            </a:r>
            <a:r>
              <a:rPr lang="pt-BR">
                <a:solidFill>
                  <a:srgbClr val="FFFFFF"/>
                </a:solidFill>
                <a:hlinkClick r:id="rId3"/>
              </a:rPr>
              <a:t>://</a:t>
            </a:r>
            <a:r>
              <a:rPr lang="pt-BR" smtClean="0">
                <a:solidFill>
                  <a:srgbClr val="FFFFFF"/>
                </a:solidFill>
                <a:hlinkClick r:id="rId3"/>
              </a:rPr>
              <a:t>www.feuc.br/index.php/graduacao-computacao-projeto-pedagogico</a:t>
            </a:r>
            <a:r>
              <a:rPr lang="pt-BR" dirty="0" smtClean="0">
                <a:solidFill>
                  <a:srgbClr val="FFFFFF"/>
                </a:solidFill>
              </a:rPr>
              <a:t>. Acesso em dezembro/2015.</a:t>
            </a:r>
            <a:endParaRPr lang="pt-BR" sz="3200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17899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Conteúdo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3385542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sz="3200" b="0" i="0" dirty="0" smtClean="0">
                <a:solidFill>
                  <a:srgbClr val="FFFFFF"/>
                </a:solidFill>
                <a:latin typeface="Calibri"/>
                <a:ea typeface="+mn-ea"/>
                <a:cs typeface="+mn-cs"/>
              </a:rPr>
              <a:t>Apresentação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Objetivos;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Ementário;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Metodologia;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Referências bibliográficas;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Avaliação;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Planejamento </a:t>
            </a:r>
            <a:r>
              <a:rPr lang="pt-BR" dirty="0">
                <a:solidFill>
                  <a:srgbClr val="FFFFFF"/>
                </a:solidFill>
              </a:rPr>
              <a:t>de </a:t>
            </a:r>
            <a:r>
              <a:rPr lang="pt-BR" dirty="0" smtClean="0">
                <a:solidFill>
                  <a:srgbClr val="FFFFFF"/>
                </a:solidFill>
              </a:rPr>
              <a:t>aulas.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Apresentação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811574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>
                <a:solidFill>
                  <a:srgbClr val="FFFFFF"/>
                </a:solidFill>
              </a:rPr>
              <a:t>Objetivos: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Planejar, documentar, medir, controlar e manter a infraestrutura de TI, suportando ambientes tecnológicos cujas infraestruturas precisam ser adequadas em função das constantes mudanças devido à dinâmica de negócios. Identificar e recomendar as melhores oportunidades de uso de tecnologia dentro do cenário de negócios no qual o aluno e a empresa onde atua estão envolvidos, numa visão baseada em tendências, aplicabilidade e custo/benefício, alinhado as melhores práticas de arquitetura </a:t>
            </a:r>
            <a:r>
              <a:rPr lang="pt-BR" dirty="0" smtClean="0"/>
              <a:t>corporativa.</a:t>
            </a:r>
            <a:endParaRPr lang="pt-B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09353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Apresentação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756174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Ementário: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1900" dirty="0">
                <a:solidFill>
                  <a:srgbClr val="FFFFFF"/>
                </a:solidFill>
              </a:rPr>
              <a:t>Conceitos, características e gestão de serviços. Gestão dos níveis de serviços. Estudos de viabilidade técnica para projetos de tecnologia da informação; Introdução aos componentes de infraestrutura de TI e suas funções. Gestão de aquisição de hardware e software; Plano de Investimento: PDCA e GPTI. Gestão de custo com ênfase em infraestrutura: ROI, TCO, VPL. Análise do uso de técnicas de racionalização e virtualização em infraestrutura de TI e seus impactos no consumo de energia. Conceitos básicos de projetos de redes. Apresentação e elaboração de plantas de redes. Tipos e simbologias de plantas de redes. </a:t>
            </a:r>
            <a:r>
              <a:rPr lang="pt-BR" sz="1900" dirty="0" err="1">
                <a:solidFill>
                  <a:srgbClr val="FFFFFF"/>
                </a:solidFill>
              </a:rPr>
              <a:t>Confeccionamento</a:t>
            </a:r>
            <a:r>
              <a:rPr lang="pt-BR" sz="1900" dirty="0">
                <a:solidFill>
                  <a:srgbClr val="FFFFFF"/>
                </a:solidFill>
              </a:rPr>
              <a:t> de As-</a:t>
            </a:r>
            <a:r>
              <a:rPr lang="pt-BR" sz="1900" dirty="0" err="1">
                <a:solidFill>
                  <a:srgbClr val="FFFFFF"/>
                </a:solidFill>
              </a:rPr>
              <a:t>built</a:t>
            </a:r>
            <a:r>
              <a:rPr lang="pt-BR" sz="1900" dirty="0">
                <a:solidFill>
                  <a:srgbClr val="FFFFFF"/>
                </a:solidFill>
              </a:rPr>
              <a:t> de redes. Planejamento e coordenação do projeto de redes. Conhecendo os materiais de aplicação no projeto de redes. Elaboração de escopo. Padronização de Projetos de Redes. Normas ANSI/EIA/TIA - 568-A, ANSI/EIA/TIA - 568-B.1, ANSI/EIA/TIA - 568-B.2, ANSI/EIA/TIA - 568-B.3, ANSI/EIA/TIA - 606-A, ANSI/EIA/TIA – 942, ANSI/EIA/TIA – 942, NR 35, NR 18. Dimensionamento do projeto de forma geral (custo e infraestrutura). Outsourcing e </a:t>
            </a:r>
            <a:r>
              <a:rPr lang="pt-BR" sz="1900" dirty="0" err="1">
                <a:solidFill>
                  <a:srgbClr val="FFFFFF"/>
                </a:solidFill>
              </a:rPr>
              <a:t>Insourcing</a:t>
            </a:r>
            <a:r>
              <a:rPr lang="pt-BR" sz="1900" dirty="0">
                <a:solidFill>
                  <a:srgbClr val="FFFFFF"/>
                </a:solidFill>
              </a:rPr>
              <a:t> em TI. Service Desk.</a:t>
            </a:r>
            <a:endParaRPr lang="pt-BR" sz="1900" b="0" i="0" dirty="0" smtClean="0">
              <a:solidFill>
                <a:srgbClr val="FFFFFF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4010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Apresentação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484783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Metodologia: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/>
              <a:t>Aulas expositivas, exercícios teóricos, prática com base em estudos de caso, trabalhos em grupo, apresentação de slides e diagramas, pesquisas e exercícios em laboratório de informática com </a:t>
            </a:r>
            <a:r>
              <a:rPr lang="pt-BR" dirty="0" smtClean="0"/>
              <a:t>ferramentas.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50898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Apresentação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583488" cy="4936736"/>
          </a:xfrm>
        </p:spPr>
        <p:txBody>
          <a:bodyPr/>
          <a:lstStyle/>
          <a:p>
            <a:pPr marL="393192" indent="-393192" algn="l" defTabSz="914400">
              <a:lnSpc>
                <a:spcPct val="90000"/>
              </a:lnSpc>
              <a:spcBef>
                <a:spcPts val="768"/>
              </a:spcBef>
              <a:buClr>
                <a:srgbClr val="FFFFFF"/>
              </a:buClr>
              <a:buFontTx/>
            </a:pPr>
            <a:r>
              <a:rPr lang="pt-BR" dirty="0" smtClean="0">
                <a:solidFill>
                  <a:srgbClr val="FFFFFF"/>
                </a:solidFill>
                <a:latin typeface="Calibri"/>
              </a:rPr>
              <a:t>Referências: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000" dirty="0"/>
              <a:t>OLIVEIRA, F. B. (Org.).Tecnologia da Informação e da comunicação: a busca de uma visão ampla e estruturada. São Paulo: Pearson, 2007. (</a:t>
            </a:r>
            <a:r>
              <a:rPr lang="pt-BR" sz="2000" dirty="0" err="1"/>
              <a:t>BVirtual</a:t>
            </a:r>
            <a:r>
              <a:rPr lang="pt-BR" sz="2000" dirty="0"/>
              <a:t>) 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000" dirty="0"/>
              <a:t>FERNANDES, A. A., Implantando a governança de TI: da estratégia à gestão dos processos e serviços, São Paulo: </a:t>
            </a:r>
            <a:r>
              <a:rPr lang="pt-BR" sz="2000" dirty="0" err="1"/>
              <a:t>Brasport</a:t>
            </a:r>
            <a:r>
              <a:rPr lang="pt-BR" sz="2000" dirty="0"/>
              <a:t>, 2008. 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000" dirty="0"/>
              <a:t>DAY, George S., SCHOEMAKER, </a:t>
            </a:r>
            <a:r>
              <a:rPr lang="pt-BR" sz="2000" dirty="0" err="1"/>
              <a:t>Pual</a:t>
            </a:r>
            <a:r>
              <a:rPr lang="pt-BR" sz="2000" dirty="0"/>
              <a:t> J. H.; GUNTHER, Robert E. Gestão de tecnologias emergentes: a visão de </a:t>
            </a:r>
            <a:r>
              <a:rPr lang="pt-BR" sz="2000" dirty="0" err="1"/>
              <a:t>Wharton</a:t>
            </a:r>
            <a:r>
              <a:rPr lang="pt-BR" sz="2000" dirty="0"/>
              <a:t> </a:t>
            </a:r>
            <a:r>
              <a:rPr lang="pt-BR" sz="2000" dirty="0" err="1"/>
              <a:t>Schools</a:t>
            </a:r>
            <a:r>
              <a:rPr lang="pt-BR" sz="2000" dirty="0"/>
              <a:t>. Porto Alegre: </a:t>
            </a:r>
            <a:r>
              <a:rPr lang="pt-BR" sz="2000" dirty="0" err="1"/>
              <a:t>Bookman</a:t>
            </a:r>
            <a:r>
              <a:rPr lang="pt-BR" sz="2000" dirty="0"/>
              <a:t>, 2003. 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000" dirty="0"/>
              <a:t>INFORMATION SYSTEMS AUDIT AND CONTROL ASSOCIATION. The </a:t>
            </a:r>
            <a:r>
              <a:rPr lang="pt-BR" sz="2000" dirty="0" err="1"/>
              <a:t>Control</a:t>
            </a:r>
            <a:r>
              <a:rPr lang="pt-BR" sz="2000" dirty="0"/>
              <a:t> </a:t>
            </a:r>
            <a:r>
              <a:rPr lang="pt-BR" sz="2000" dirty="0" err="1"/>
              <a:t>Objectives</a:t>
            </a:r>
            <a:r>
              <a:rPr lang="pt-BR" sz="2000" dirty="0"/>
              <a:t> for </a:t>
            </a:r>
            <a:r>
              <a:rPr lang="pt-BR" sz="2000" dirty="0" err="1"/>
              <a:t>Information</a:t>
            </a:r>
            <a:r>
              <a:rPr lang="pt-BR" sz="2000" dirty="0"/>
              <a:t> </a:t>
            </a:r>
            <a:r>
              <a:rPr lang="pt-BR" sz="2000" dirty="0" err="1"/>
              <a:t>and</a:t>
            </a:r>
            <a:r>
              <a:rPr lang="pt-BR" sz="2000" dirty="0"/>
              <a:t> </a:t>
            </a:r>
            <a:r>
              <a:rPr lang="pt-BR" sz="2000" dirty="0" err="1"/>
              <a:t>Related</a:t>
            </a:r>
            <a:r>
              <a:rPr lang="pt-BR" sz="2000" dirty="0"/>
              <a:t> Technologies (COBIT). Disponível em http://www.isaca .</a:t>
            </a:r>
            <a:r>
              <a:rPr lang="pt-BR" sz="2000" dirty="0" err="1"/>
              <a:t>org</a:t>
            </a:r>
            <a:r>
              <a:rPr lang="pt-BR" sz="2000" dirty="0"/>
              <a:t>/</a:t>
            </a:r>
            <a:r>
              <a:rPr lang="pt-BR" sz="2000" dirty="0" err="1"/>
              <a:t>cobit</a:t>
            </a:r>
            <a:r>
              <a:rPr lang="pt-BR" sz="2000" dirty="0"/>
              <a:t>. (on-line) 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000" dirty="0"/>
              <a:t>COUGO, Paulo Sérgio. ITIL: guia de implantação. Rio de Janeiro: </a:t>
            </a:r>
            <a:r>
              <a:rPr lang="pt-BR" sz="2000" dirty="0" err="1"/>
              <a:t>Elsevier</a:t>
            </a:r>
            <a:r>
              <a:rPr lang="pt-BR" sz="2000" dirty="0"/>
              <a:t>, 2012 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000" dirty="0"/>
              <a:t>BONI, Jan Van. ITIL: guia de referência. Rio de Janeiro: </a:t>
            </a:r>
            <a:r>
              <a:rPr lang="pt-BR" sz="2000" dirty="0" err="1"/>
              <a:t>Elsevier</a:t>
            </a:r>
            <a:r>
              <a:rPr lang="pt-BR" sz="2000" dirty="0"/>
              <a:t>, 2012 .</a:t>
            </a:r>
            <a:endParaRPr lang="pt-BR" sz="2800" b="0" i="0" dirty="0" smtClean="0">
              <a:solidFill>
                <a:srgbClr val="FFFFFF"/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13415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Apresentação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1914370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Avaliação:</a:t>
            </a:r>
            <a:endParaRPr lang="pt-BR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/>
              <a:t>Prova;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Trabalho em grupo;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Prova</a:t>
            </a:r>
            <a:r>
              <a:rPr lang="pt-BR" dirty="0">
                <a:solidFill>
                  <a:srgbClr val="FFFFFF"/>
                </a:solidFill>
              </a:rPr>
              <a:t>.</a:t>
            </a:r>
            <a:endParaRPr lang="pt-BR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55780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Apresentação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5821081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Planejamento das Aulas: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01 - </a:t>
            </a:r>
            <a:r>
              <a:rPr lang="pt-BR" sz="2200" dirty="0" smtClean="0">
                <a:solidFill>
                  <a:srgbClr val="FFFFFF"/>
                </a:solidFill>
              </a:rPr>
              <a:t>Apresentação;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02 - Metodologias e boas práticas;</a:t>
            </a:r>
            <a:endParaRPr lang="pt-BR" sz="2200" dirty="0" smtClean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03 - </a:t>
            </a:r>
            <a:r>
              <a:rPr lang="pt-BR" sz="2200" dirty="0" smtClean="0">
                <a:solidFill>
                  <a:srgbClr val="FFFFFF"/>
                </a:solidFill>
              </a:rPr>
              <a:t>CARNAVAL;</a:t>
            </a:r>
            <a:endParaRPr lang="pt-BR" sz="2200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04 - Plano de investimento e gestão de custos;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05 </a:t>
            </a:r>
            <a:r>
              <a:rPr lang="pt-BR" sz="2200" dirty="0">
                <a:solidFill>
                  <a:srgbClr val="FFFFFF"/>
                </a:solidFill>
              </a:rPr>
              <a:t>- Out </a:t>
            </a:r>
            <a:r>
              <a:rPr lang="pt-BR" sz="2200" dirty="0" smtClean="0">
                <a:solidFill>
                  <a:srgbClr val="FFFFFF"/>
                </a:solidFill>
              </a:rPr>
              <a:t>e </a:t>
            </a:r>
            <a:r>
              <a:rPr lang="pt-BR" sz="2200" dirty="0" err="1" smtClean="0">
                <a:solidFill>
                  <a:srgbClr val="FFFFFF"/>
                </a:solidFill>
              </a:rPr>
              <a:t>Insourcing</a:t>
            </a:r>
            <a:r>
              <a:rPr lang="pt-BR" sz="2200" dirty="0" smtClean="0">
                <a:solidFill>
                  <a:srgbClr val="FFFFFF"/>
                </a:solidFill>
              </a:rPr>
              <a:t>, Help e Service Desk;</a:t>
            </a:r>
            <a:endParaRPr lang="pt-BR" sz="2200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06 - Gerenciamento </a:t>
            </a:r>
            <a:r>
              <a:rPr lang="pt-BR" sz="2200" dirty="0" smtClean="0">
                <a:solidFill>
                  <a:srgbClr val="FFFFFF"/>
                </a:solidFill>
              </a:rPr>
              <a:t>de serviços de TI;</a:t>
            </a:r>
            <a:endParaRPr lang="pt-BR" sz="2200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07 - Estratégia </a:t>
            </a:r>
            <a:r>
              <a:rPr lang="pt-BR" sz="2200" dirty="0" smtClean="0">
                <a:solidFill>
                  <a:srgbClr val="FFFFFF"/>
                </a:solidFill>
              </a:rPr>
              <a:t>de serviço;</a:t>
            </a:r>
            <a:endParaRPr lang="pt-BR" sz="2200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08 - Desenho </a:t>
            </a:r>
            <a:r>
              <a:rPr lang="pt-BR" sz="2200" dirty="0" smtClean="0">
                <a:solidFill>
                  <a:srgbClr val="FFFFFF"/>
                </a:solidFill>
              </a:rPr>
              <a:t>de serviço;</a:t>
            </a:r>
            <a:endParaRPr lang="pt-BR" sz="2200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09 - Transição </a:t>
            </a:r>
            <a:r>
              <a:rPr lang="pt-BR" sz="2200" dirty="0" smtClean="0">
                <a:solidFill>
                  <a:srgbClr val="FFFFFF"/>
                </a:solidFill>
              </a:rPr>
              <a:t>de serviço;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10 - </a:t>
            </a:r>
            <a:r>
              <a:rPr lang="pt-BR" sz="2200" dirty="0" smtClean="0">
                <a:solidFill>
                  <a:srgbClr val="FFFFFF"/>
                </a:solidFill>
              </a:rPr>
              <a:t>Operação de serviço;</a:t>
            </a:r>
            <a:endParaRPr lang="pt-BR" sz="2200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11 </a:t>
            </a:r>
            <a:r>
              <a:rPr lang="pt-BR" sz="2200" dirty="0" smtClean="0">
                <a:solidFill>
                  <a:srgbClr val="FFFFFF"/>
                </a:solidFill>
              </a:rPr>
              <a:t>- Melhoria continuada;</a:t>
            </a:r>
            <a:endParaRPr lang="pt-BR" sz="2200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>
                <a:solidFill>
                  <a:srgbClr val="FFFFFF"/>
                </a:solidFill>
              </a:rPr>
              <a:t>12 - </a:t>
            </a:r>
            <a:r>
              <a:rPr lang="pt-BR" sz="2200" dirty="0" smtClean="0">
                <a:solidFill>
                  <a:srgbClr val="FFFFFF"/>
                </a:solidFill>
              </a:rPr>
              <a:t>Revisão;</a:t>
            </a:r>
            <a:endParaRPr lang="pt-BR" sz="2200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endParaRPr lang="pt-BR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337622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pt-BR" sz="48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Apresentação</a:t>
            </a:r>
            <a:endParaRPr lang="pt-BR" sz="48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4923399"/>
          </a:xfrm>
        </p:spPr>
        <p:txBody>
          <a:bodyPr/>
          <a:lstStyle/>
          <a:p>
            <a:pPr marL="393192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dirty="0" smtClean="0">
                <a:solidFill>
                  <a:srgbClr val="FFFFFF"/>
                </a:solidFill>
              </a:rPr>
              <a:t>Planejamento das Aulas: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13 </a:t>
            </a:r>
            <a:r>
              <a:rPr lang="pt-BR" sz="2200" dirty="0">
                <a:solidFill>
                  <a:srgbClr val="FFFFFF"/>
                </a:solidFill>
              </a:rPr>
              <a:t>- 1ª </a:t>
            </a:r>
            <a:r>
              <a:rPr lang="pt-BR" sz="2200" dirty="0" smtClean="0">
                <a:solidFill>
                  <a:srgbClr val="FFFFFF"/>
                </a:solidFill>
              </a:rPr>
              <a:t>AVALIAÇÃO;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14 - Projetos de rede e padrões;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15 - Cabeamento de rede;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16 </a:t>
            </a:r>
            <a:r>
              <a:rPr lang="pt-BR" sz="2200" dirty="0">
                <a:solidFill>
                  <a:srgbClr val="FFFFFF"/>
                </a:solidFill>
              </a:rPr>
              <a:t>- Infraestrutura elétrica</a:t>
            </a:r>
            <a:r>
              <a:rPr lang="pt-BR" sz="2200" dirty="0" smtClean="0">
                <a:solidFill>
                  <a:srgbClr val="FFFFFF"/>
                </a:solidFill>
              </a:rPr>
              <a:t>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17 - Criação de projetos;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18 -</a:t>
            </a:r>
            <a:r>
              <a:rPr lang="pt-BR" sz="2200" dirty="0">
                <a:solidFill>
                  <a:srgbClr val="FFFFFF"/>
                </a:solidFill>
              </a:rPr>
              <a:t> Criação de projetos</a:t>
            </a:r>
            <a:r>
              <a:rPr lang="pt-BR" sz="2200" dirty="0" smtClean="0">
                <a:solidFill>
                  <a:srgbClr val="FFFFFF"/>
                </a:solidFill>
              </a:rPr>
              <a:t>;</a:t>
            </a:r>
            <a:endParaRPr lang="pt-BR" sz="2200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19 -</a:t>
            </a:r>
            <a:r>
              <a:rPr lang="pt-BR" sz="2200" dirty="0">
                <a:solidFill>
                  <a:srgbClr val="FFFFFF"/>
                </a:solidFill>
              </a:rPr>
              <a:t> Criação de projetos</a:t>
            </a:r>
            <a:r>
              <a:rPr lang="pt-BR" sz="2200" dirty="0" smtClean="0">
                <a:solidFill>
                  <a:srgbClr val="FFFFFF"/>
                </a:solidFill>
              </a:rPr>
              <a:t>;</a:t>
            </a:r>
            <a:endParaRPr lang="pt-BR" sz="2200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20 - </a:t>
            </a:r>
            <a:r>
              <a:rPr lang="pt-BR" sz="2200" dirty="0">
                <a:solidFill>
                  <a:srgbClr val="FFFFFF"/>
                </a:solidFill>
              </a:rPr>
              <a:t>Criação de projetos</a:t>
            </a:r>
            <a:r>
              <a:rPr lang="pt-BR" sz="2200" dirty="0" smtClean="0">
                <a:solidFill>
                  <a:srgbClr val="FFFFFF"/>
                </a:solidFill>
              </a:rPr>
              <a:t>;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21 </a:t>
            </a:r>
            <a:r>
              <a:rPr lang="pt-BR" sz="2200" dirty="0">
                <a:solidFill>
                  <a:srgbClr val="FFFFFF"/>
                </a:solidFill>
              </a:rPr>
              <a:t>- 2ª </a:t>
            </a:r>
            <a:r>
              <a:rPr lang="pt-BR" sz="2200" dirty="0" smtClean="0">
                <a:solidFill>
                  <a:srgbClr val="FFFFFF"/>
                </a:solidFill>
              </a:rPr>
              <a:t>AVALIAÇÃO.</a:t>
            </a: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22 </a:t>
            </a:r>
            <a:r>
              <a:rPr lang="pt-BR" sz="2200" dirty="0">
                <a:solidFill>
                  <a:srgbClr val="FFFFFF"/>
                </a:solidFill>
              </a:rPr>
              <a:t>- REVISÃO </a:t>
            </a:r>
            <a:r>
              <a:rPr lang="pt-BR" sz="2200" dirty="0" smtClean="0">
                <a:solidFill>
                  <a:srgbClr val="FFFFFF"/>
                </a:solidFill>
              </a:rPr>
              <a:t>GERAL.</a:t>
            </a:r>
            <a:endParaRPr lang="pt-BR" sz="2200" dirty="0">
              <a:solidFill>
                <a:srgbClr val="FFFFFF"/>
              </a:solidFill>
            </a:endParaRPr>
          </a:p>
          <a:p>
            <a:pPr marL="910717" lvl="1" indent="-393192" defTabSz="914400">
              <a:spcBef>
                <a:spcPts val="768"/>
              </a:spcBef>
              <a:buClr>
                <a:srgbClr val="FFFFFF"/>
              </a:buClr>
            </a:pPr>
            <a:r>
              <a:rPr lang="pt-BR" sz="2200" dirty="0" smtClean="0">
                <a:solidFill>
                  <a:srgbClr val="FFFFFF"/>
                </a:solidFill>
              </a:rPr>
              <a:t>23 </a:t>
            </a:r>
            <a:r>
              <a:rPr lang="pt-BR" sz="2200" dirty="0">
                <a:solidFill>
                  <a:srgbClr val="FFFFFF"/>
                </a:solidFill>
              </a:rPr>
              <a:t>- 3ª </a:t>
            </a:r>
            <a:r>
              <a:rPr lang="pt-BR" sz="2200" dirty="0" smtClean="0">
                <a:solidFill>
                  <a:srgbClr val="FFFFFF"/>
                </a:solidFill>
              </a:rPr>
              <a:t>AVALIAÇÃO.</a:t>
            </a:r>
            <a:endParaRPr lang="pt-BR" sz="2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68905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-00134_MS_Qwest_template_Sego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Branco com fonte Courier para slides de código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8D45093-9C65-46FB-9332-B88902DC52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Amostra de slides de apresentação (Design azul com borda de nuvem branca)</Template>
  <TotalTime>210</TotalTime>
  <Words>2065</Words>
  <Application>Microsoft Office PowerPoint</Application>
  <PresentationFormat>Apresentação na tela (4:3)</PresentationFormat>
  <Paragraphs>115</Paragraphs>
  <Slides>12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Courier New</vt:lpstr>
      <vt:lpstr>Wingdings</vt:lpstr>
      <vt:lpstr>7-00134_MS_Qwest_template_Segoe</vt:lpstr>
      <vt:lpstr>Branco com fonte Courier para slides de código</vt:lpstr>
      <vt:lpstr>GERÊNCIA DE INFRAESTRUTURA DE TI</vt:lpstr>
      <vt:lpstr>Conteúdo</vt:lpstr>
      <vt:lpstr>Apresentação</vt:lpstr>
      <vt:lpstr>Apresentação</vt:lpstr>
      <vt:lpstr>Apresentação</vt:lpstr>
      <vt:lpstr>Apresentação</vt:lpstr>
      <vt:lpstr>Apresentação</vt:lpstr>
      <vt:lpstr>Apresentação</vt:lpstr>
      <vt:lpstr>Apresentação</vt:lpstr>
      <vt:lpstr>Conclusão</vt:lpstr>
      <vt:lpstr>Atividades</vt:lpstr>
      <vt:lpstr>Referências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Gerência de Infraestrutura de TI</dc:title>
  <dc:creator>varajao</dc:creator>
  <cp:keywords/>
  <cp:lastModifiedBy>varajao</cp:lastModifiedBy>
  <cp:revision>5</cp:revision>
  <dcterms:created xsi:type="dcterms:W3CDTF">2015-06-30T13:28:46Z</dcterms:created>
  <dcterms:modified xsi:type="dcterms:W3CDTF">2020-02-01T14:24:12Z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TC102867179990</vt:lpwstr>
  </property>
</Properties>
</file>