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7"/>
  </p:notesMasterIdLst>
  <p:sldIdLst>
    <p:sldId id="268" r:id="rId3"/>
    <p:sldId id="269"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281" r:id="rId24"/>
    <p:sldId id="271" r:id="rId25"/>
    <p:sldId id="272" r:id="rId26"/>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6" y="5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B783E6-DF67-4C6C-8190-CFB483480609}" type="datetimeFigureOut">
              <a:rPr lang="pt-BR" smtClean="0"/>
              <a:t>24/02/2017</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574F5A-2FC6-4002-AAD3-7B0A1B84791F}" type="slidenum">
              <a:rPr lang="pt-BR" smtClean="0"/>
              <a:t>‹nº›</a:t>
            </a:fld>
            <a:endParaRPr lang="pt-BR"/>
          </a:p>
        </p:txBody>
      </p:sp>
    </p:spTree>
    <p:extLst>
      <p:ext uri="{BB962C8B-B14F-4D97-AF65-F5344CB8AC3E}">
        <p14:creationId xmlns:p14="http://schemas.microsoft.com/office/powerpoint/2010/main" val="3835793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9:50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5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500" b="0" i="0">
                <a:solidFill>
                  <a:srgbClr val="000000"/>
                </a:solidFill>
                <a:latin typeface="Calibri"/>
                <a:ea typeface="+mn-ea"/>
                <a:cs typeface="+mn-cs"/>
              </a:rPr>
            </a:br>
            <a:r>
              <a:rPr lang="en-US" sz="5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2929763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10:16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10</a:t>
            </a:fld>
            <a:endParaRPr lang="en-US" sz="1200" b="0" i="0">
              <a:latin typeface="Calibri"/>
              <a:ea typeface="+mn-ea"/>
              <a:cs typeface="+mn-cs"/>
            </a:endParaRPr>
          </a:p>
        </p:txBody>
      </p:sp>
    </p:spTree>
    <p:extLst>
      <p:ext uri="{BB962C8B-B14F-4D97-AF65-F5344CB8AC3E}">
        <p14:creationId xmlns:p14="http://schemas.microsoft.com/office/powerpoint/2010/main" val="1613749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10:19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11</a:t>
            </a:fld>
            <a:endParaRPr lang="en-US" sz="1200" b="0" i="0">
              <a:latin typeface="Calibri"/>
              <a:ea typeface="+mn-ea"/>
              <a:cs typeface="+mn-cs"/>
            </a:endParaRPr>
          </a:p>
        </p:txBody>
      </p:sp>
    </p:spTree>
    <p:extLst>
      <p:ext uri="{BB962C8B-B14F-4D97-AF65-F5344CB8AC3E}">
        <p14:creationId xmlns:p14="http://schemas.microsoft.com/office/powerpoint/2010/main" val="3703819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10:19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12</a:t>
            </a:fld>
            <a:endParaRPr lang="en-US" sz="1200" b="0" i="0">
              <a:latin typeface="Calibri"/>
              <a:ea typeface="+mn-ea"/>
              <a:cs typeface="+mn-cs"/>
            </a:endParaRPr>
          </a:p>
        </p:txBody>
      </p:sp>
    </p:spTree>
    <p:extLst>
      <p:ext uri="{BB962C8B-B14F-4D97-AF65-F5344CB8AC3E}">
        <p14:creationId xmlns:p14="http://schemas.microsoft.com/office/powerpoint/2010/main" val="594936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10:21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13</a:t>
            </a:fld>
            <a:endParaRPr lang="en-US" sz="1200" b="0" i="0">
              <a:latin typeface="Calibri"/>
              <a:ea typeface="+mn-ea"/>
              <a:cs typeface="+mn-cs"/>
            </a:endParaRPr>
          </a:p>
        </p:txBody>
      </p:sp>
    </p:spTree>
    <p:extLst>
      <p:ext uri="{BB962C8B-B14F-4D97-AF65-F5344CB8AC3E}">
        <p14:creationId xmlns:p14="http://schemas.microsoft.com/office/powerpoint/2010/main" val="2001778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10:23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14</a:t>
            </a:fld>
            <a:endParaRPr lang="en-US" sz="1200" b="0" i="0">
              <a:latin typeface="Calibri"/>
              <a:ea typeface="+mn-ea"/>
              <a:cs typeface="+mn-cs"/>
            </a:endParaRPr>
          </a:p>
        </p:txBody>
      </p:sp>
    </p:spTree>
    <p:extLst>
      <p:ext uri="{BB962C8B-B14F-4D97-AF65-F5344CB8AC3E}">
        <p14:creationId xmlns:p14="http://schemas.microsoft.com/office/powerpoint/2010/main" val="317493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10:24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15</a:t>
            </a:fld>
            <a:endParaRPr lang="en-US" sz="1200" b="0" i="0">
              <a:latin typeface="Calibri"/>
              <a:ea typeface="+mn-ea"/>
              <a:cs typeface="+mn-cs"/>
            </a:endParaRPr>
          </a:p>
        </p:txBody>
      </p:sp>
    </p:spTree>
    <p:extLst>
      <p:ext uri="{BB962C8B-B14F-4D97-AF65-F5344CB8AC3E}">
        <p14:creationId xmlns:p14="http://schemas.microsoft.com/office/powerpoint/2010/main" val="245603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10:24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16</a:t>
            </a:fld>
            <a:endParaRPr lang="en-US" sz="1200" b="0" i="0">
              <a:latin typeface="Calibri"/>
              <a:ea typeface="+mn-ea"/>
              <a:cs typeface="+mn-cs"/>
            </a:endParaRPr>
          </a:p>
        </p:txBody>
      </p:sp>
    </p:spTree>
    <p:extLst>
      <p:ext uri="{BB962C8B-B14F-4D97-AF65-F5344CB8AC3E}">
        <p14:creationId xmlns:p14="http://schemas.microsoft.com/office/powerpoint/2010/main" val="504802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10:26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17</a:t>
            </a:fld>
            <a:endParaRPr lang="en-US" sz="1200" b="0" i="0">
              <a:latin typeface="Calibri"/>
              <a:ea typeface="+mn-ea"/>
              <a:cs typeface="+mn-cs"/>
            </a:endParaRPr>
          </a:p>
        </p:txBody>
      </p:sp>
    </p:spTree>
    <p:extLst>
      <p:ext uri="{BB962C8B-B14F-4D97-AF65-F5344CB8AC3E}">
        <p14:creationId xmlns:p14="http://schemas.microsoft.com/office/powerpoint/2010/main" val="3127850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10:26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18</a:t>
            </a:fld>
            <a:endParaRPr lang="en-US" sz="1200" b="0" i="0">
              <a:latin typeface="Calibri"/>
              <a:ea typeface="+mn-ea"/>
              <a:cs typeface="+mn-cs"/>
            </a:endParaRPr>
          </a:p>
        </p:txBody>
      </p:sp>
    </p:spTree>
    <p:extLst>
      <p:ext uri="{BB962C8B-B14F-4D97-AF65-F5344CB8AC3E}">
        <p14:creationId xmlns:p14="http://schemas.microsoft.com/office/powerpoint/2010/main" val="23516929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10:27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19</a:t>
            </a:fld>
            <a:endParaRPr lang="en-US" sz="1200" b="0" i="0">
              <a:latin typeface="Calibri"/>
              <a:ea typeface="+mn-ea"/>
              <a:cs typeface="+mn-cs"/>
            </a:endParaRPr>
          </a:p>
        </p:txBody>
      </p:sp>
    </p:spTree>
    <p:extLst>
      <p:ext uri="{BB962C8B-B14F-4D97-AF65-F5344CB8AC3E}">
        <p14:creationId xmlns:p14="http://schemas.microsoft.com/office/powerpoint/2010/main" val="3977894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9:50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a:t>
            </a:fld>
            <a:endParaRPr lang="en-US" sz="1200" b="0" i="0">
              <a:latin typeface="Calibri"/>
              <a:ea typeface="+mn-ea"/>
              <a:cs typeface="+mn-cs"/>
            </a:endParaRPr>
          </a:p>
        </p:txBody>
      </p:sp>
    </p:spTree>
    <p:extLst>
      <p:ext uri="{BB962C8B-B14F-4D97-AF65-F5344CB8AC3E}">
        <p14:creationId xmlns:p14="http://schemas.microsoft.com/office/powerpoint/2010/main" val="3070245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10:27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20</a:t>
            </a:fld>
            <a:endParaRPr lang="en-US" sz="1200" b="0" i="0">
              <a:latin typeface="Calibri"/>
              <a:ea typeface="+mn-ea"/>
              <a:cs typeface="+mn-cs"/>
            </a:endParaRPr>
          </a:p>
        </p:txBody>
      </p:sp>
    </p:spTree>
    <p:extLst>
      <p:ext uri="{BB962C8B-B14F-4D97-AF65-F5344CB8AC3E}">
        <p14:creationId xmlns:p14="http://schemas.microsoft.com/office/powerpoint/2010/main" val="24887778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10:32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21</a:t>
            </a:fld>
            <a:endParaRPr lang="en-US" sz="1200" b="0" i="0">
              <a:latin typeface="Calibri"/>
              <a:ea typeface="+mn-ea"/>
              <a:cs typeface="+mn-cs"/>
            </a:endParaRPr>
          </a:p>
        </p:txBody>
      </p:sp>
    </p:spTree>
    <p:extLst>
      <p:ext uri="{BB962C8B-B14F-4D97-AF65-F5344CB8AC3E}">
        <p14:creationId xmlns:p14="http://schemas.microsoft.com/office/powerpoint/2010/main" val="29091772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10:37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22</a:t>
            </a:fld>
            <a:endParaRPr lang="en-US" sz="1200" b="0" i="0">
              <a:latin typeface="Calibri"/>
              <a:ea typeface="+mn-ea"/>
              <a:cs typeface="+mn-cs"/>
            </a:endParaRPr>
          </a:p>
        </p:txBody>
      </p:sp>
    </p:spTree>
    <p:extLst>
      <p:ext uri="{BB962C8B-B14F-4D97-AF65-F5344CB8AC3E}">
        <p14:creationId xmlns:p14="http://schemas.microsoft.com/office/powerpoint/2010/main" val="1702654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9:50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23</a:t>
            </a:fld>
            <a:endParaRPr lang="en-US" sz="1200" b="0" i="0">
              <a:latin typeface="Calibri"/>
              <a:ea typeface="+mn-ea"/>
              <a:cs typeface="+mn-cs"/>
            </a:endParaRPr>
          </a:p>
        </p:txBody>
      </p:sp>
    </p:spTree>
    <p:extLst>
      <p:ext uri="{BB962C8B-B14F-4D97-AF65-F5344CB8AC3E}">
        <p14:creationId xmlns:p14="http://schemas.microsoft.com/office/powerpoint/2010/main" val="19233012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10:41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24</a:t>
            </a:fld>
            <a:endParaRPr lang="en-US" sz="1200" b="0" i="0">
              <a:latin typeface="Calibri"/>
              <a:ea typeface="+mn-ea"/>
              <a:cs typeface="+mn-cs"/>
            </a:endParaRPr>
          </a:p>
        </p:txBody>
      </p:sp>
    </p:spTree>
    <p:extLst>
      <p:ext uri="{BB962C8B-B14F-4D97-AF65-F5344CB8AC3E}">
        <p14:creationId xmlns:p14="http://schemas.microsoft.com/office/powerpoint/2010/main" val="2078610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9:55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a:t>
            </a:fld>
            <a:endParaRPr lang="en-US" sz="1200" b="0" i="0">
              <a:latin typeface="Calibri"/>
              <a:ea typeface="+mn-ea"/>
              <a:cs typeface="+mn-cs"/>
            </a:endParaRPr>
          </a:p>
        </p:txBody>
      </p:sp>
    </p:spTree>
    <p:extLst>
      <p:ext uri="{BB962C8B-B14F-4D97-AF65-F5344CB8AC3E}">
        <p14:creationId xmlns:p14="http://schemas.microsoft.com/office/powerpoint/2010/main" val="1937767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9:58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a:t>
            </a:fld>
            <a:endParaRPr lang="en-US" sz="1200" b="0" i="0">
              <a:latin typeface="Calibri"/>
              <a:ea typeface="+mn-ea"/>
              <a:cs typeface="+mn-cs"/>
            </a:endParaRPr>
          </a:p>
        </p:txBody>
      </p:sp>
    </p:spTree>
    <p:extLst>
      <p:ext uri="{BB962C8B-B14F-4D97-AF65-F5344CB8AC3E}">
        <p14:creationId xmlns:p14="http://schemas.microsoft.com/office/powerpoint/2010/main" val="3971413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10:04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5</a:t>
            </a:fld>
            <a:endParaRPr lang="en-US" sz="1200" b="0" i="0">
              <a:latin typeface="Calibri"/>
              <a:ea typeface="+mn-ea"/>
              <a:cs typeface="+mn-cs"/>
            </a:endParaRPr>
          </a:p>
        </p:txBody>
      </p:sp>
    </p:spTree>
    <p:extLst>
      <p:ext uri="{BB962C8B-B14F-4D97-AF65-F5344CB8AC3E}">
        <p14:creationId xmlns:p14="http://schemas.microsoft.com/office/powerpoint/2010/main" val="2878799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10:13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6</a:t>
            </a:fld>
            <a:endParaRPr lang="en-US" sz="1200" b="0" i="0">
              <a:latin typeface="Calibri"/>
              <a:ea typeface="+mn-ea"/>
              <a:cs typeface="+mn-cs"/>
            </a:endParaRPr>
          </a:p>
        </p:txBody>
      </p:sp>
    </p:spTree>
    <p:extLst>
      <p:ext uri="{BB962C8B-B14F-4D97-AF65-F5344CB8AC3E}">
        <p14:creationId xmlns:p14="http://schemas.microsoft.com/office/powerpoint/2010/main" val="1880044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10:13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7</a:t>
            </a:fld>
            <a:endParaRPr lang="en-US" sz="1200" b="0" i="0">
              <a:latin typeface="Calibri"/>
              <a:ea typeface="+mn-ea"/>
              <a:cs typeface="+mn-cs"/>
            </a:endParaRPr>
          </a:p>
        </p:txBody>
      </p:sp>
    </p:spTree>
    <p:extLst>
      <p:ext uri="{BB962C8B-B14F-4D97-AF65-F5344CB8AC3E}">
        <p14:creationId xmlns:p14="http://schemas.microsoft.com/office/powerpoint/2010/main" val="3216613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10:13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8</a:t>
            </a:fld>
            <a:endParaRPr lang="en-US" sz="1200" b="0" i="0">
              <a:latin typeface="Calibri"/>
              <a:ea typeface="+mn-ea"/>
              <a:cs typeface="+mn-cs"/>
            </a:endParaRPr>
          </a:p>
        </p:txBody>
      </p:sp>
    </p:spTree>
    <p:extLst>
      <p:ext uri="{BB962C8B-B14F-4D97-AF65-F5344CB8AC3E}">
        <p14:creationId xmlns:p14="http://schemas.microsoft.com/office/powerpoint/2010/main" val="3895238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2/24/2017 10:15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9</a:t>
            </a:fld>
            <a:endParaRPr lang="en-US" sz="1200" b="0" i="0">
              <a:latin typeface="Calibri"/>
              <a:ea typeface="+mn-ea"/>
              <a:cs typeface="+mn-cs"/>
            </a:endParaRPr>
          </a:p>
        </p:txBody>
      </p:sp>
    </p:spTree>
    <p:extLst>
      <p:ext uri="{BB962C8B-B14F-4D97-AF65-F5344CB8AC3E}">
        <p14:creationId xmlns:p14="http://schemas.microsoft.com/office/powerpoint/2010/main" val="109092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Tree>
    <p:extLst>
      <p:ext uri="{BB962C8B-B14F-4D97-AF65-F5344CB8AC3E}">
        <p14:creationId xmlns:p14="http://schemas.microsoft.com/office/powerpoint/2010/main" val="112246165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ítulo e Conteúd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367655015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ítulo e Conteúd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Texto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pt-BR" noProof="0" smtClean="0"/>
              <a:t>Clique para editar o texto mestre</a:t>
            </a:r>
          </a:p>
        </p:txBody>
      </p:sp>
    </p:spTree>
    <p:extLst>
      <p:ext uri="{BB962C8B-B14F-4D97-AF65-F5344CB8AC3E}">
        <p14:creationId xmlns:p14="http://schemas.microsoft.com/office/powerpoint/2010/main" val="304882283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lides &quot;especiais&quot; 2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
        <p:nvSpPr>
          <p:cNvPr id="7" name="Espaço Reservado para Texto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smtClean="0"/>
              <a:t>clique para…</a:t>
            </a:r>
          </a:p>
        </p:txBody>
      </p:sp>
    </p:spTree>
    <p:extLst>
      <p:ext uri="{BB962C8B-B14F-4D97-AF65-F5344CB8AC3E}">
        <p14:creationId xmlns:p14="http://schemas.microsoft.com/office/powerpoint/2010/main" val="178576148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ar para slides com Código de Software">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a:xfrm>
            <a:off x="722313" y="1905000"/>
            <a:ext cx="8040688" cy="253300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301743807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lides &quot;especiais&quot; 1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1368955" y="4695527"/>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dirty="0"/>
          </a:p>
        </p:txBody>
      </p:sp>
      <p:sp>
        <p:nvSpPr>
          <p:cNvPr id="7" name="Espaço Reservado para Texto 6"/>
          <p:cNvSpPr>
            <a:spLocks noGrp="1"/>
          </p:cNvSpPr>
          <p:nvPr>
            <p:ph type="body" sz="quarter" idx="10" hasCustomPrompt="1"/>
          </p:nvPr>
        </p:nvSpPr>
        <p:spPr>
          <a:xfrm>
            <a:off x="722049" y="2355850"/>
            <a:ext cx="7690114" cy="2153270"/>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dirty="0" smtClean="0"/>
              <a:t>clique para…</a:t>
            </a:r>
          </a:p>
        </p:txBody>
      </p:sp>
    </p:spTree>
    <p:extLst>
      <p:ext uri="{BB962C8B-B14F-4D97-AF65-F5344CB8AC3E}">
        <p14:creationId xmlns:p14="http://schemas.microsoft.com/office/powerpoint/2010/main" val="160056807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dirty="0"/>
          </a:p>
        </p:txBody>
      </p:sp>
      <p:sp>
        <p:nvSpPr>
          <p:cNvPr id="6" name="Espaço Reservado para Texto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62377869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3" name="Espaço Reservado para Conteúdo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51708935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3" name="Espaço Reservado para Conteúdo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Conteúdo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328828904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noProof="0" smtClean="0"/>
              <a:t>Clique para editar o título mestre</a:t>
            </a:r>
            <a:endParaRPr lang="pt-BR" noProof="0"/>
          </a:p>
        </p:txBody>
      </p:sp>
      <p:sp>
        <p:nvSpPr>
          <p:cNvPr id="3" name="Espaço Reservado para Texto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 texto mestre</a:t>
            </a:r>
          </a:p>
        </p:txBody>
      </p:sp>
      <p:sp>
        <p:nvSpPr>
          <p:cNvPr id="4" name="Espaço Reservado para Conteúdo 3"/>
          <p:cNvSpPr>
            <a:spLocks noGrp="1"/>
          </p:cNvSpPr>
          <p:nvPr>
            <p:ph sz="half" idx="2"/>
          </p:nvPr>
        </p:nvSpPr>
        <p:spPr>
          <a:xfrm>
            <a:off x="380999" y="2174875"/>
            <a:ext cx="41148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5" name="Espaço Reservado para Texto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 texto mestre</a:t>
            </a:r>
          </a:p>
        </p:txBody>
      </p:sp>
      <p:sp>
        <p:nvSpPr>
          <p:cNvPr id="6" name="Espaço Reservado para Conteúdo 5"/>
          <p:cNvSpPr>
            <a:spLocks noGrp="1"/>
          </p:cNvSpPr>
          <p:nvPr>
            <p:ph sz="quarter" idx="4"/>
          </p:nvPr>
        </p:nvSpPr>
        <p:spPr>
          <a:xfrm>
            <a:off x="4645026" y="2174875"/>
            <a:ext cx="4117974"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156417296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Tree>
    <p:extLst>
      <p:ext uri="{BB962C8B-B14F-4D97-AF65-F5344CB8AC3E}">
        <p14:creationId xmlns:p14="http://schemas.microsoft.com/office/powerpoint/2010/main" val="420657994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029047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Imprime em ESCALA DE CINZA">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633216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381000" y="230188"/>
            <a:ext cx="8382000" cy="1329595"/>
          </a:xfrm>
          <a:prstGeom prst="rect">
            <a:avLst/>
          </a:prstGeom>
        </p:spPr>
        <p:txBody>
          <a:bodyPr vert="horz" wrap="square" lIns="0" tIns="0" rIns="0" bIns="0" rtlCol="0" anchor="t">
            <a:spAutoFit/>
          </a:bodyPr>
          <a:lstStyle/>
          <a:p>
            <a:r>
              <a:rPr lang="pt-BR" noProof="0" dirty="0" smtClean="0"/>
              <a:t>Clique para editar o estilo do título Mestre</a:t>
            </a:r>
            <a:endParaRPr lang="pt-BR" noProof="0" dirty="0"/>
          </a:p>
        </p:txBody>
      </p:sp>
      <p:sp>
        <p:nvSpPr>
          <p:cNvPr id="3" name="Espaço Reservado para Texto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pt-BR" noProof="0" dirty="0" smtClean="0"/>
              <a:t>Clique para editar os estilos do texto Mestre</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endParaRPr lang="pt-BR" noProof="0" dirty="0"/>
          </a:p>
        </p:txBody>
      </p:sp>
      <p:pic>
        <p:nvPicPr>
          <p:cNvPr id="4" name="Imagem 3" descr="footer_graphic.png"/>
          <p:cNvPicPr>
            <a:picLocks noChangeAspect="1"/>
          </p:cNvPicPr>
          <p:nvPr/>
        </p:nvPicPr>
        <p:blipFill>
          <a:blip r:embed="rId15"/>
          <a:stretch>
            <a:fillRect/>
          </a:stretch>
        </p:blipFill>
        <p:spPr>
          <a:xfrm>
            <a:off x="0" y="5435827"/>
            <a:ext cx="9144000" cy="1420586"/>
          </a:xfrm>
          <a:prstGeom prst="rect">
            <a:avLst/>
          </a:prstGeom>
        </p:spPr>
      </p:pic>
      <p:pic>
        <p:nvPicPr>
          <p:cNvPr id="6" name="Picture 4" descr="banner_prof"/>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100392" y="6093296"/>
            <a:ext cx="1006475" cy="804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6482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Imagem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Espaço Reservado para Título 1"/>
          <p:cNvSpPr>
            <a:spLocks noGrp="1"/>
          </p:cNvSpPr>
          <p:nvPr>
            <p:ph type="title"/>
          </p:nvPr>
        </p:nvSpPr>
        <p:spPr>
          <a:xfrm>
            <a:off x="381000" y="230188"/>
            <a:ext cx="8382000" cy="1329595"/>
          </a:xfrm>
          <a:prstGeom prst="rect">
            <a:avLst/>
          </a:prstGeom>
        </p:spPr>
        <p:txBody>
          <a:bodyPr vert="horz" wrap="square" lIns="0" tIns="0" rIns="0" bIns="0" rtlCol="0" anchor="t">
            <a:spAutoFit/>
          </a:bodyPr>
          <a:lstStyle/>
          <a:p>
            <a:r>
              <a:rPr lang="pt-BR" noProof="0" smtClean="0"/>
              <a:t>Clique para editar o estilo do título Mestre</a:t>
            </a:r>
            <a:endParaRPr lang="pt-BR" noProof="0"/>
          </a:p>
        </p:txBody>
      </p:sp>
      <p:sp>
        <p:nvSpPr>
          <p:cNvPr id="3" name="Espaço Reservado para Texto 2"/>
          <p:cNvSpPr>
            <a:spLocks noGrp="1"/>
          </p:cNvSpPr>
          <p:nvPr>
            <p:ph type="body" idx="1"/>
          </p:nvPr>
        </p:nvSpPr>
        <p:spPr>
          <a:xfrm>
            <a:off x="722312" y="1905000"/>
            <a:ext cx="8040688" cy="2533001"/>
          </a:xfrm>
          <a:prstGeom prst="rect">
            <a:avLst/>
          </a:prstGeom>
        </p:spPr>
        <p:txBody>
          <a:bodyPr vert="horz" wrap="square" lIns="0" tIns="0" rIns="0" bIns="0" rtlCol="0">
            <a:sp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2801401119"/>
      </p:ext>
    </p:extLst>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defTabSz="914400">
              <a:spcBef>
                <a:spcPts val="0"/>
              </a:spcBef>
            </a:pPr>
            <a:r>
              <a:rPr lang="pt-BR" dirty="0">
                <a:effectLst>
                  <a:outerShdw blurRad="50800" dist="38100" dir="2700000" algn="tl">
                    <a:prstClr val="black">
                      <a:alpha val="40000"/>
                    </a:prstClr>
                  </a:outerShdw>
                </a:effectLst>
                <a:cs typeface="Arial"/>
              </a:rPr>
              <a:t>GERÊNCIA DE PROJETOS DE SOFTWARE</a:t>
            </a:r>
            <a:endParaRPr lang="pt-BR" sz="5400" b="0" i="0" spc="-150" dirty="0">
              <a:effectLst>
                <a:outerShdw blurRad="50800" dist="38100" dir="2700000" algn="tl">
                  <a:prstClr val="black">
                    <a:alpha val="40000"/>
                  </a:prstClr>
                </a:outerShdw>
              </a:effectLst>
              <a:latin typeface="Calibri"/>
              <a:ea typeface="+mn-ea"/>
              <a:cs typeface="Arial"/>
            </a:endParaRPr>
          </a:p>
        </p:txBody>
      </p:sp>
      <p:sp>
        <p:nvSpPr>
          <p:cNvPr id="3" name="Subtítulo 2"/>
          <p:cNvSpPr>
            <a:spLocks noGrp="1"/>
          </p:cNvSpPr>
          <p:nvPr>
            <p:ph type="subTitle" idx="1"/>
          </p:nvPr>
        </p:nvSpPr>
        <p:spPr>
          <a:xfrm>
            <a:off x="730249" y="4344988"/>
            <a:ext cx="7681913" cy="1748308"/>
          </a:xfrm>
        </p:spPr>
        <p:txBody>
          <a:bodyPr>
            <a:normAutofit/>
          </a:bodyPr>
          <a:lstStyle/>
          <a:p>
            <a:pPr marL="0" indent="0" algn="l">
              <a:lnSpc>
                <a:spcPct val="90000"/>
              </a:lnSpc>
              <a:spcBef>
                <a:spcPts val="0"/>
              </a:spcBef>
              <a:buNone/>
            </a:pPr>
            <a:r>
              <a:rPr lang="pt-BR" sz="4000" b="0" dirty="0" smtClean="0">
                <a:solidFill>
                  <a:srgbClr val="FFFFFF">
                    <a:tint val="75000"/>
                  </a:srgbClr>
                </a:solidFill>
              </a:rPr>
              <a:t>Aula: </a:t>
            </a:r>
            <a:r>
              <a:rPr lang="pt-BR" sz="4000" b="0" dirty="0" smtClean="0">
                <a:solidFill>
                  <a:srgbClr val="FFFFFF">
                    <a:tint val="75000"/>
                  </a:srgbClr>
                </a:solidFill>
              </a:rPr>
              <a:t>05</a:t>
            </a:r>
            <a:endParaRPr lang="pt-BR" sz="4000" b="0" dirty="0" smtClean="0">
              <a:solidFill>
                <a:srgbClr val="FFFFFF">
                  <a:tint val="75000"/>
                </a:srgbClr>
              </a:solidFill>
            </a:endParaRPr>
          </a:p>
          <a:p>
            <a:pPr marL="0" indent="0" algn="l">
              <a:lnSpc>
                <a:spcPct val="90000"/>
              </a:lnSpc>
              <a:spcBef>
                <a:spcPts val="0"/>
              </a:spcBef>
              <a:buNone/>
            </a:pPr>
            <a:r>
              <a:rPr lang="pt-BR" b="0" i="0" dirty="0" smtClean="0">
                <a:solidFill>
                  <a:srgbClr val="FFFFFF">
                    <a:tint val="75000"/>
                  </a:srgbClr>
                </a:solidFill>
              </a:rPr>
              <a:t>Prof.: Fabrício </a:t>
            </a:r>
            <a:r>
              <a:rPr lang="pt-BR" b="0" i="0" dirty="0" err="1" smtClean="0">
                <a:solidFill>
                  <a:srgbClr val="FFFFFF">
                    <a:tint val="75000"/>
                  </a:srgbClr>
                </a:solidFill>
              </a:rPr>
              <a:t>Varajão</a:t>
            </a:r>
            <a:endParaRPr lang="pt-BR" b="0" i="0" dirty="0" smtClean="0">
              <a:solidFill>
                <a:srgbClr val="FFFFFF">
                  <a:tint val="75000"/>
                </a:srgbClr>
              </a:solidFill>
            </a:endParaRPr>
          </a:p>
        </p:txBody>
      </p:sp>
    </p:spTree>
    <p:extLst>
      <p:ext uri="{BB962C8B-B14F-4D97-AF65-F5344CB8AC3E}">
        <p14:creationId xmlns:p14="http://schemas.microsoft.com/office/powerpoint/2010/main" val="16898573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Planejamento de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4" name="Espaço Reservado para Texto 2"/>
          <p:cNvSpPr>
            <a:spLocks noGrp="1"/>
          </p:cNvSpPr>
          <p:nvPr>
            <p:ph type="body" sz="quarter" idx="10"/>
          </p:nvPr>
        </p:nvSpPr>
        <p:spPr>
          <a:xfrm>
            <a:off x="381000" y="1411552"/>
            <a:ext cx="8382000" cy="3742563"/>
          </a:xfrm>
        </p:spPr>
        <p:txBody>
          <a:bodyPr/>
          <a:lstStyle/>
          <a:p>
            <a:pPr algn="just"/>
            <a:r>
              <a:rPr lang="pt-BR" dirty="0"/>
              <a:t>É o processo para quantificar o tempo e orçamento que um projeto custará. A finalidade do planejamento do projeto é criar um plano do projeto que um gestor de projeto possa usar para acompanhar o progresso de sua equipe</a:t>
            </a:r>
            <a:r>
              <a:rPr lang="pt-BR" dirty="0" smtClean="0"/>
              <a:t>.</a:t>
            </a:r>
          </a:p>
          <a:p>
            <a:pPr algn="just"/>
            <a:endParaRPr lang="pt-BR" dirty="0" smtClean="0"/>
          </a:p>
          <a:p>
            <a:pPr algn="just"/>
            <a:r>
              <a:rPr lang="pt-BR" dirty="0" smtClean="0"/>
              <a:t>Podem ser seguidos 10 passos básicos para se planejar um projeto que veremos a seguir.</a:t>
            </a:r>
            <a:endParaRPr lang="pt-BR" dirty="0"/>
          </a:p>
        </p:txBody>
      </p:sp>
    </p:spTree>
    <p:extLst>
      <p:ext uri="{BB962C8B-B14F-4D97-AF65-F5344CB8AC3E}">
        <p14:creationId xmlns:p14="http://schemas.microsoft.com/office/powerpoint/2010/main" val="308607818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Como planejar um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4" name="Espaço Reservado para Texto 2"/>
          <p:cNvSpPr>
            <a:spLocks noGrp="1"/>
          </p:cNvSpPr>
          <p:nvPr>
            <p:ph type="body" sz="quarter" idx="10"/>
          </p:nvPr>
        </p:nvSpPr>
        <p:spPr>
          <a:xfrm>
            <a:off x="381000" y="1411552"/>
            <a:ext cx="8382000" cy="3102388"/>
          </a:xfrm>
        </p:spPr>
        <p:txBody>
          <a:bodyPr/>
          <a:lstStyle/>
          <a:p>
            <a:pPr algn="just"/>
            <a:r>
              <a:rPr lang="pt-PT" dirty="0" smtClean="0"/>
              <a:t>1. Determine </a:t>
            </a:r>
            <a:r>
              <a:rPr lang="pt-PT" dirty="0"/>
              <a:t>algumas condições para que o projeto seja finalizado ou completado. Antes que esteja absolutamente claro quais são os objetivos do projeto, você pode começar a estimar quanto tempo levará e quanto custará. Infelizmente, muitos gerentes de projeto falham ao não examinar esta primeira etapa crucial</a:t>
            </a:r>
            <a:r>
              <a:rPr lang="pt-PT" dirty="0" smtClean="0"/>
              <a:t>.</a:t>
            </a:r>
            <a:endParaRPr lang="pt-BR" dirty="0"/>
          </a:p>
        </p:txBody>
      </p:sp>
    </p:spTree>
    <p:extLst>
      <p:ext uri="{BB962C8B-B14F-4D97-AF65-F5344CB8AC3E}">
        <p14:creationId xmlns:p14="http://schemas.microsoft.com/office/powerpoint/2010/main" val="274714659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Como planejar um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4" name="Espaço Reservado para Texto 2"/>
          <p:cNvSpPr>
            <a:spLocks noGrp="1"/>
          </p:cNvSpPr>
          <p:nvPr>
            <p:ph type="body" sz="quarter" idx="10"/>
          </p:nvPr>
        </p:nvSpPr>
        <p:spPr>
          <a:xfrm>
            <a:off x="381000" y="1411552"/>
            <a:ext cx="8382000" cy="4875181"/>
          </a:xfrm>
        </p:spPr>
        <p:txBody>
          <a:bodyPr/>
          <a:lstStyle/>
          <a:p>
            <a:pPr algn="just"/>
            <a:r>
              <a:rPr lang="pt-PT" dirty="0" smtClean="0"/>
              <a:t>2. </a:t>
            </a:r>
            <a:r>
              <a:rPr lang="pt-PT" dirty="0"/>
              <a:t>Faça um inventário da maioria do trabalho que precisa ser feito com uma estimativa do tempo necessário para vários membros da equipe. Isto pode ser feito em uma sessão do planejamento com um dos membros da equipe. Tarefas que levarão muito tempo para terminar precisam ser quebradas em tarefas menores. O resultado é </a:t>
            </a:r>
            <a:r>
              <a:rPr lang="pt-PT" i="1" dirty="0"/>
              <a:t>Work Breakdown Structure</a:t>
            </a:r>
            <a:r>
              <a:rPr lang="pt-PT" dirty="0"/>
              <a:t> - WBS. Certifique-se de que ter indicado os </a:t>
            </a:r>
            <a:r>
              <a:rPr lang="pt-PT" i="1" dirty="0"/>
              <a:t>deliverables</a:t>
            </a:r>
            <a:r>
              <a:rPr lang="pt-PT" dirty="0"/>
              <a:t> do projeto no WBS para que os objetivos do projeto sejam </a:t>
            </a:r>
            <a:r>
              <a:rPr lang="pt-PT" dirty="0" smtClean="0"/>
              <a:t>alcançados</a:t>
            </a:r>
            <a:endParaRPr lang="pt-BR" dirty="0"/>
          </a:p>
        </p:txBody>
      </p:sp>
    </p:spTree>
    <p:extLst>
      <p:ext uri="{BB962C8B-B14F-4D97-AF65-F5344CB8AC3E}">
        <p14:creationId xmlns:p14="http://schemas.microsoft.com/office/powerpoint/2010/main" val="42811330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Como planejar um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4" name="Espaço Reservado para Texto 2"/>
          <p:cNvSpPr>
            <a:spLocks noGrp="1"/>
          </p:cNvSpPr>
          <p:nvPr>
            <p:ph type="body" sz="quarter" idx="10"/>
          </p:nvPr>
        </p:nvSpPr>
        <p:spPr>
          <a:xfrm>
            <a:off x="381000" y="1411552"/>
            <a:ext cx="8382000" cy="4875181"/>
          </a:xfrm>
        </p:spPr>
        <p:txBody>
          <a:bodyPr/>
          <a:lstStyle/>
          <a:p>
            <a:pPr algn="just"/>
            <a:r>
              <a:rPr lang="pt-PT" dirty="0" smtClean="0"/>
              <a:t>2. </a:t>
            </a:r>
            <a:r>
              <a:rPr lang="pt-PT" dirty="0"/>
              <a:t>Faça um inventário da maioria do trabalho que precisa ser feito com uma estimativa do tempo necessário para vários membros da equipe. Isto pode ser feito em uma sessão do planejamento com um dos membros da equipe. Tarefas que levarão muito tempo para terminar precisam ser quebradas em tarefas menores. O resultado é </a:t>
            </a:r>
            <a:r>
              <a:rPr lang="pt-PT" i="1" dirty="0"/>
              <a:t>Work Breakdown Structure</a:t>
            </a:r>
            <a:r>
              <a:rPr lang="pt-PT" dirty="0"/>
              <a:t> - WBS. Certifique-se de que ter indicado os </a:t>
            </a:r>
            <a:r>
              <a:rPr lang="pt-PT" i="1" dirty="0">
                <a:solidFill>
                  <a:srgbClr val="FFFF00"/>
                </a:solidFill>
              </a:rPr>
              <a:t>deliverables</a:t>
            </a:r>
            <a:r>
              <a:rPr lang="pt-PT" dirty="0">
                <a:solidFill>
                  <a:srgbClr val="FFFF00"/>
                </a:solidFill>
              </a:rPr>
              <a:t> </a:t>
            </a:r>
            <a:r>
              <a:rPr lang="pt-PT" dirty="0"/>
              <a:t>do projeto no WBS para que os objetivos do projeto sejam </a:t>
            </a:r>
            <a:r>
              <a:rPr lang="pt-PT" dirty="0" smtClean="0"/>
              <a:t>alcançados</a:t>
            </a:r>
            <a:endParaRPr lang="pt-BR" dirty="0"/>
          </a:p>
        </p:txBody>
      </p:sp>
      <p:sp>
        <p:nvSpPr>
          <p:cNvPr id="5" name="Texto explicativo retangular com cantos arredondados 4"/>
          <p:cNvSpPr/>
          <p:nvPr/>
        </p:nvSpPr>
        <p:spPr bwMode="auto">
          <a:xfrm>
            <a:off x="3275856" y="2636912"/>
            <a:ext cx="5703168" cy="1692092"/>
          </a:xfrm>
          <a:prstGeom prst="wedgeRoundRectCallout">
            <a:avLst>
              <a:gd name="adj1" fmla="val 32799"/>
              <a:gd name="adj2" fmla="val 86380"/>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BR" sz="2400" dirty="0"/>
              <a:t>Cada fase do projeto é marcada pela entrega de um ou mais produtos (</a:t>
            </a:r>
            <a:r>
              <a:rPr lang="pt-BR" sz="2400" i="1" dirty="0" err="1" smtClean="0"/>
              <a:t>deliverables</a:t>
            </a:r>
            <a:r>
              <a:rPr lang="pt-BR" sz="2400" i="1" dirty="0" smtClean="0"/>
              <a:t> - entregáveis</a:t>
            </a:r>
            <a:r>
              <a:rPr lang="pt-BR" sz="2400" dirty="0" smtClean="0"/>
              <a:t>), </a:t>
            </a:r>
            <a:r>
              <a:rPr lang="pt-BR" sz="2400" dirty="0"/>
              <a:t>como estudos de viabilidade ou protótipos funcionais</a:t>
            </a:r>
            <a:endParaRPr lang="pt-BR" sz="2400" dirty="0"/>
          </a:p>
        </p:txBody>
      </p:sp>
    </p:spTree>
    <p:extLst>
      <p:ext uri="{BB962C8B-B14F-4D97-AF65-F5344CB8AC3E}">
        <p14:creationId xmlns:p14="http://schemas.microsoft.com/office/powerpoint/2010/main" val="17707852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Como planejar um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4" name="Espaço Reservado para Texto 2"/>
          <p:cNvSpPr>
            <a:spLocks noGrp="1"/>
          </p:cNvSpPr>
          <p:nvPr>
            <p:ph type="body" sz="quarter" idx="10"/>
          </p:nvPr>
        </p:nvSpPr>
        <p:spPr>
          <a:xfrm>
            <a:off x="381000" y="1411552"/>
            <a:ext cx="8382000" cy="2659190"/>
          </a:xfrm>
        </p:spPr>
        <p:txBody>
          <a:bodyPr/>
          <a:lstStyle/>
          <a:p>
            <a:pPr lvl="0" algn="just"/>
            <a:r>
              <a:rPr lang="pt-PT" dirty="0"/>
              <a:t>3</a:t>
            </a:r>
            <a:r>
              <a:rPr lang="pt-PT" dirty="0" smtClean="0"/>
              <a:t>. </a:t>
            </a:r>
            <a:r>
              <a:rPr lang="pt-PT" dirty="0"/>
              <a:t>Identifique os recursos necessitados para executar cada elemento terminal do WBS (cada tarefa). Neste momento você pode estimar o custo para entregar cada elemento terminal e, </a:t>
            </a:r>
            <a:r>
              <a:rPr lang="pt-PT" dirty="0" smtClean="0"/>
              <a:t>consequentemente</a:t>
            </a:r>
            <a:r>
              <a:rPr lang="pt-PT" dirty="0"/>
              <a:t>, todo o projeto (aproximação </a:t>
            </a:r>
            <a:r>
              <a:rPr lang="pt-PT" i="1" dirty="0"/>
              <a:t>bottom-up</a:t>
            </a:r>
            <a:r>
              <a:rPr lang="pt-PT" dirty="0"/>
              <a:t>).</a:t>
            </a:r>
            <a:endParaRPr lang="pt-BR" dirty="0"/>
          </a:p>
        </p:txBody>
      </p:sp>
    </p:spTree>
    <p:extLst>
      <p:ext uri="{BB962C8B-B14F-4D97-AF65-F5344CB8AC3E}">
        <p14:creationId xmlns:p14="http://schemas.microsoft.com/office/powerpoint/2010/main" val="350141413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Como planejar um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4" name="Espaço Reservado para Texto 2"/>
          <p:cNvSpPr>
            <a:spLocks noGrp="1"/>
          </p:cNvSpPr>
          <p:nvPr>
            <p:ph type="body" sz="quarter" idx="10"/>
          </p:nvPr>
        </p:nvSpPr>
        <p:spPr>
          <a:xfrm>
            <a:off x="381000" y="1411552"/>
            <a:ext cx="8382000" cy="4087273"/>
          </a:xfrm>
        </p:spPr>
        <p:txBody>
          <a:bodyPr/>
          <a:lstStyle/>
          <a:p>
            <a:pPr algn="just"/>
            <a:r>
              <a:rPr lang="pt-PT" dirty="0" smtClean="0"/>
              <a:t>4. </a:t>
            </a:r>
            <a:r>
              <a:rPr lang="pt-PT" dirty="0"/>
              <a:t>Decida que este plano faz sentido, e que os custos justificam os benefícios. Modifique os objetivos e o trabalho como necessário, mas não esqueça de replanejar</a:t>
            </a:r>
            <a:r>
              <a:rPr lang="pt-PT" dirty="0" smtClean="0"/>
              <a:t>.</a:t>
            </a:r>
            <a:endParaRPr lang="pt-BR" dirty="0"/>
          </a:p>
          <a:p>
            <a:pPr algn="just"/>
            <a:r>
              <a:rPr lang="pt-BR" dirty="0" smtClean="0"/>
              <a:t>5.</a:t>
            </a:r>
            <a:r>
              <a:rPr lang="pt-PT" dirty="0"/>
              <a:t> Defina algumas dependências entre tarefas. A maioria das tarefas precisa ser finalizada antes que outras tarefas possam começar. Pondo tarefas em ordem de conclusão, um gerente de projeto constrói uma rede de projeto</a:t>
            </a:r>
            <a:endParaRPr lang="pt-BR" dirty="0"/>
          </a:p>
        </p:txBody>
      </p:sp>
    </p:spTree>
    <p:extLst>
      <p:ext uri="{BB962C8B-B14F-4D97-AF65-F5344CB8AC3E}">
        <p14:creationId xmlns:p14="http://schemas.microsoft.com/office/powerpoint/2010/main" val="226157993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Como planejar um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4" name="Espaço Reservado para Texto 2"/>
          <p:cNvSpPr>
            <a:spLocks noGrp="1"/>
          </p:cNvSpPr>
          <p:nvPr>
            <p:ph type="body" sz="quarter" idx="10"/>
          </p:nvPr>
        </p:nvSpPr>
        <p:spPr>
          <a:xfrm>
            <a:off x="381000" y="1411552"/>
            <a:ext cx="8382000" cy="4875181"/>
          </a:xfrm>
        </p:spPr>
        <p:txBody>
          <a:bodyPr/>
          <a:lstStyle/>
          <a:p>
            <a:pPr algn="just"/>
            <a:r>
              <a:rPr lang="pt-BR" dirty="0" smtClean="0"/>
              <a:t>6. </a:t>
            </a:r>
            <a:r>
              <a:rPr lang="pt-PT" dirty="0"/>
              <a:t>Calcule o tempo mínimo para executar o </a:t>
            </a:r>
            <a:r>
              <a:rPr lang="pt-PT" dirty="0" smtClean="0"/>
              <a:t>projeto. </a:t>
            </a:r>
            <a:r>
              <a:rPr lang="pt-PT" dirty="0"/>
              <a:t>Este trajeto é chamado de caminho crítico. As outras tarefas podem ser feitas em paralelo ao caminho crítico, mas qualquer atraso nas tarefas do caminho crítico resultará automaticamente num atraso do prazo total para finalizar o projeto, a menos que se faça uma correspondente redução na duração de das atividades sucessoras a atividades que se atrasou. Geralmente esta redução implica aumento no custo do projeto</a:t>
            </a:r>
            <a:r>
              <a:rPr lang="pt-PT" dirty="0" smtClean="0"/>
              <a:t>.</a:t>
            </a:r>
            <a:endParaRPr lang="pt-BR" dirty="0"/>
          </a:p>
        </p:txBody>
      </p:sp>
    </p:spTree>
    <p:extLst>
      <p:ext uri="{BB962C8B-B14F-4D97-AF65-F5344CB8AC3E}">
        <p14:creationId xmlns:p14="http://schemas.microsoft.com/office/powerpoint/2010/main" val="8814053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Como planejar um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4" name="Espaço Reservado para Texto 2"/>
          <p:cNvSpPr>
            <a:spLocks noGrp="1"/>
          </p:cNvSpPr>
          <p:nvPr>
            <p:ph type="body" sz="quarter" idx="10"/>
          </p:nvPr>
        </p:nvSpPr>
        <p:spPr>
          <a:xfrm>
            <a:off x="381000" y="1411552"/>
            <a:ext cx="8382000" cy="4628960"/>
          </a:xfrm>
        </p:spPr>
        <p:txBody>
          <a:bodyPr/>
          <a:lstStyle/>
          <a:p>
            <a:pPr algn="just"/>
            <a:r>
              <a:rPr lang="pt-BR" dirty="0" smtClean="0"/>
              <a:t>7. </a:t>
            </a:r>
            <a:r>
              <a:rPr lang="pt-PT" dirty="0"/>
              <a:t>Para tarefas para as quais seja impossível estimar o prazo com precisão, coloque-as fora do caminho crítico e faça o planejamento em separado, com outro membro da equipe, especializado no assunto</a:t>
            </a:r>
            <a:r>
              <a:rPr lang="pt-PT" dirty="0" smtClean="0"/>
              <a:t>.</a:t>
            </a:r>
          </a:p>
          <a:p>
            <a:pPr algn="just"/>
            <a:r>
              <a:rPr lang="pt-PT" dirty="0" smtClean="0"/>
              <a:t>8. Crie </a:t>
            </a:r>
            <a:r>
              <a:rPr lang="pt-PT" dirty="0"/>
              <a:t>um cronograma do projeto, por exemplo, utilizando um diagrama de Gantt</a:t>
            </a:r>
            <a:r>
              <a:rPr lang="pt-PT" dirty="0" smtClean="0"/>
              <a:t>.</a:t>
            </a:r>
          </a:p>
          <a:p>
            <a:pPr algn="just"/>
            <a:r>
              <a:rPr lang="pt-PT" dirty="0" smtClean="0"/>
              <a:t>9. </a:t>
            </a:r>
            <a:r>
              <a:rPr lang="pt-PT" dirty="0"/>
              <a:t>Faça um plano de gerência de riscos e não modifique mais o projeto de acordo com este plano</a:t>
            </a:r>
            <a:r>
              <a:rPr lang="pt-PT" dirty="0" smtClean="0"/>
              <a:t>.</a:t>
            </a:r>
            <a:endParaRPr lang="pt-BR" dirty="0"/>
          </a:p>
        </p:txBody>
      </p:sp>
    </p:spTree>
    <p:extLst>
      <p:ext uri="{BB962C8B-B14F-4D97-AF65-F5344CB8AC3E}">
        <p14:creationId xmlns:p14="http://schemas.microsoft.com/office/powerpoint/2010/main" val="1905188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Como planejar um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4" name="Espaço Reservado para Texto 2"/>
          <p:cNvSpPr>
            <a:spLocks noGrp="1"/>
          </p:cNvSpPr>
          <p:nvPr>
            <p:ph type="body" sz="quarter" idx="10"/>
          </p:nvPr>
        </p:nvSpPr>
        <p:spPr>
          <a:xfrm>
            <a:off x="381000" y="1411552"/>
            <a:ext cx="8382000" cy="2659190"/>
          </a:xfrm>
        </p:spPr>
        <p:txBody>
          <a:bodyPr/>
          <a:lstStyle/>
          <a:p>
            <a:pPr algn="just"/>
            <a:r>
              <a:rPr lang="pt-BR" dirty="0" smtClean="0"/>
              <a:t>10. </a:t>
            </a:r>
            <a:r>
              <a:rPr lang="pt-PT" dirty="0"/>
              <a:t>Obtenha o comprometimento da organização em iniciar a execução do projeto. Em algumas organizações este pode ser um processo burocrático e que toma tempo; o melhor a fazer é iniciar o projeto em paralelo enquanto a aprovação não é obtida</a:t>
            </a:r>
            <a:r>
              <a:rPr lang="pt-PT" dirty="0" smtClean="0"/>
              <a:t>.</a:t>
            </a:r>
            <a:endParaRPr lang="pt-BR" dirty="0"/>
          </a:p>
        </p:txBody>
      </p:sp>
    </p:spTree>
    <p:extLst>
      <p:ext uri="{BB962C8B-B14F-4D97-AF65-F5344CB8AC3E}">
        <p14:creationId xmlns:p14="http://schemas.microsoft.com/office/powerpoint/2010/main" val="153292350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Como planejar um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4" name="Espaço Reservado para Texto 2"/>
          <p:cNvSpPr>
            <a:spLocks noGrp="1"/>
          </p:cNvSpPr>
          <p:nvPr>
            <p:ph type="body" sz="quarter" idx="10"/>
          </p:nvPr>
        </p:nvSpPr>
        <p:spPr>
          <a:xfrm>
            <a:off x="381000" y="1411552"/>
            <a:ext cx="8382000" cy="5072158"/>
          </a:xfrm>
        </p:spPr>
        <p:txBody>
          <a:bodyPr/>
          <a:lstStyle/>
          <a:p>
            <a:pPr algn="just"/>
            <a:r>
              <a:rPr lang="pt-PT" dirty="0"/>
              <a:t>O planejamento do projeto é algo para ser feito somente uma vez no começo do projeto, portanto faça-o </a:t>
            </a:r>
            <a:r>
              <a:rPr lang="pt-PT" dirty="0" smtClean="0"/>
              <a:t>corretamente.</a:t>
            </a:r>
          </a:p>
          <a:p>
            <a:pPr algn="just"/>
            <a:r>
              <a:rPr lang="pt-PT" dirty="0" smtClean="0"/>
              <a:t>Observar </a:t>
            </a:r>
            <a:r>
              <a:rPr lang="pt-PT" dirty="0"/>
              <a:t>o progresso de sua equipe e atualizar adequadamente o plano do projeto deve ser uma tarefa constante do gerente de projeto. Um programa computacional de gerência de projeto pode ser útil se usado </a:t>
            </a:r>
            <a:r>
              <a:rPr lang="pt-PT" dirty="0" smtClean="0"/>
              <a:t>corretamente.</a:t>
            </a:r>
          </a:p>
          <a:p>
            <a:pPr algn="just"/>
            <a:r>
              <a:rPr lang="pt-PT" dirty="0" smtClean="0"/>
              <a:t>Há </a:t>
            </a:r>
            <a:r>
              <a:rPr lang="pt-PT" dirty="0"/>
              <a:t>diversos padrões de gerência de projeto que descrevem em detalhe como planejar e controlar um projeto.</a:t>
            </a:r>
            <a:endParaRPr lang="pt-BR" dirty="0"/>
          </a:p>
        </p:txBody>
      </p:sp>
    </p:spTree>
    <p:extLst>
      <p:ext uri="{BB962C8B-B14F-4D97-AF65-F5344CB8AC3E}">
        <p14:creationId xmlns:p14="http://schemas.microsoft.com/office/powerpoint/2010/main" val="116939131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Conteúdo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2080570"/>
          </a:xfrm>
        </p:spPr>
        <p:txBody>
          <a:bodyPr/>
          <a:lstStyle/>
          <a:p>
            <a:pPr marL="393192" indent="-393192" algn="l" defTabSz="914400">
              <a:lnSpc>
                <a:spcPct val="90000"/>
              </a:lnSpc>
              <a:spcBef>
                <a:spcPts val="768"/>
              </a:spcBef>
              <a:buClr>
                <a:srgbClr val="FFFFFF"/>
              </a:buClr>
              <a:buFontTx/>
            </a:pPr>
            <a:r>
              <a:rPr lang="pt-BR" dirty="0" smtClean="0">
                <a:solidFill>
                  <a:srgbClr val="FFFFFF"/>
                </a:solidFill>
                <a:latin typeface="Calibri"/>
              </a:rPr>
              <a:t>Metodologia básica</a:t>
            </a:r>
          </a:p>
          <a:p>
            <a:pPr marL="393192" indent="-393192" algn="l" defTabSz="914400">
              <a:lnSpc>
                <a:spcPct val="90000"/>
              </a:lnSpc>
              <a:spcBef>
                <a:spcPts val="768"/>
              </a:spcBef>
              <a:buClr>
                <a:srgbClr val="FFFFFF"/>
              </a:buClr>
              <a:buFontTx/>
            </a:pPr>
            <a:r>
              <a:rPr lang="pt-BR" dirty="0" smtClean="0">
                <a:solidFill>
                  <a:srgbClr val="FFFFFF"/>
                </a:solidFill>
                <a:latin typeface="Calibri"/>
              </a:rPr>
              <a:t>Plano e planejamento de projeto</a:t>
            </a:r>
          </a:p>
          <a:p>
            <a:pPr marL="393192" indent="-393192" algn="l" defTabSz="914400">
              <a:lnSpc>
                <a:spcPct val="90000"/>
              </a:lnSpc>
              <a:spcBef>
                <a:spcPts val="768"/>
              </a:spcBef>
              <a:buClr>
                <a:srgbClr val="FFFFFF"/>
              </a:buClr>
              <a:buFontTx/>
            </a:pPr>
            <a:r>
              <a:rPr lang="pt-BR" dirty="0" smtClean="0">
                <a:solidFill>
                  <a:srgbClr val="FFFFFF"/>
                </a:solidFill>
                <a:latin typeface="Calibri"/>
              </a:rPr>
              <a:t>Ciclos de um projeto</a:t>
            </a:r>
          </a:p>
          <a:p>
            <a:pPr marL="393192" indent="-393192" algn="l" defTabSz="914400">
              <a:lnSpc>
                <a:spcPct val="90000"/>
              </a:lnSpc>
              <a:spcBef>
                <a:spcPts val="768"/>
              </a:spcBef>
              <a:buClr>
                <a:srgbClr val="FFFFFF"/>
              </a:buClr>
              <a:buFontTx/>
            </a:pPr>
            <a:r>
              <a:rPr lang="pt-BR" dirty="0" smtClean="0">
                <a:solidFill>
                  <a:srgbClr val="FFFFFF"/>
                </a:solidFill>
                <a:latin typeface="Calibri"/>
              </a:rPr>
              <a:t>7 passos do gerenciamento</a:t>
            </a:r>
            <a:endParaRPr lang="pt-BR" dirty="0" smtClean="0">
              <a:solidFill>
                <a:srgbClr val="FFFFFF"/>
              </a:solidFill>
              <a:latin typeface="Calibri"/>
            </a:endParaRPr>
          </a:p>
        </p:txBody>
      </p:sp>
    </p:spTree>
    <p:extLst>
      <p:ext uri="{BB962C8B-B14F-4D97-AF65-F5344CB8AC3E}">
        <p14:creationId xmlns:p14="http://schemas.microsoft.com/office/powerpoint/2010/main" val="65763149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60648"/>
            <a:ext cx="8648275" cy="5976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5974400"/>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830997"/>
          </a:xfrm>
        </p:spPr>
        <p:txBody>
          <a:bodyPr/>
          <a:lstStyle/>
          <a:p>
            <a:pPr algn="l" defTabSz="914400">
              <a:lnSpc>
                <a:spcPct val="90000"/>
              </a:lnSpc>
              <a:spcBef>
                <a:spcPts val="0"/>
              </a:spcBef>
              <a:buNone/>
            </a:pPr>
            <a:r>
              <a:rPr lang="pt-BR" sz="4000" b="0" i="0" spc="-150" dirty="0" smtClean="0">
                <a:effectLst>
                  <a:outerShdw blurRad="50800" dist="38100" dir="2700000" algn="tl">
                    <a:prstClr val="black">
                      <a:alpha val="40000"/>
                    </a:prstClr>
                  </a:outerShdw>
                </a:effectLst>
                <a:latin typeface="Calibri"/>
                <a:ea typeface="+mn-ea"/>
                <a:cs typeface="Arial"/>
              </a:rPr>
              <a:t>Os 7 passos do gerenciamento de projetos </a:t>
            </a:r>
            <a:r>
              <a:rPr lang="pt-BR" sz="2000" b="0" i="0" spc="-150" dirty="0" smtClean="0">
                <a:effectLst>
                  <a:outerShdw blurRad="50800" dist="38100" dir="2700000" algn="tl">
                    <a:prstClr val="black">
                      <a:alpha val="40000"/>
                    </a:prstClr>
                  </a:outerShdw>
                </a:effectLst>
                <a:latin typeface="Calibri"/>
                <a:ea typeface="+mn-ea"/>
                <a:cs typeface="Arial"/>
              </a:rPr>
              <a:t>(Fernando C. Barbi)</a:t>
            </a:r>
            <a:endParaRPr lang="pt-BR" sz="4000" b="0" i="0" spc="-150" dirty="0">
              <a:effectLst>
                <a:outerShdw blurRad="50800" dist="38100" dir="2700000" algn="tl">
                  <a:prstClr val="black">
                    <a:alpha val="40000"/>
                  </a:prstClr>
                </a:outerShdw>
              </a:effectLst>
              <a:latin typeface="Calibri"/>
              <a:ea typeface="+mn-ea"/>
              <a:cs typeface="Arial"/>
            </a:endParaRPr>
          </a:p>
        </p:txBody>
      </p:sp>
      <p:sp>
        <p:nvSpPr>
          <p:cNvPr id="4" name="Espaço Reservado para Texto 2"/>
          <p:cNvSpPr>
            <a:spLocks noGrp="1"/>
          </p:cNvSpPr>
          <p:nvPr>
            <p:ph type="body" sz="quarter" idx="10"/>
          </p:nvPr>
        </p:nvSpPr>
        <p:spPr>
          <a:xfrm>
            <a:off x="381000" y="1411552"/>
            <a:ext cx="8382000" cy="4007251"/>
          </a:xfrm>
        </p:spPr>
        <p:txBody>
          <a:bodyPr/>
          <a:lstStyle/>
          <a:p>
            <a:r>
              <a:rPr lang="pt-PT" sz="2800" dirty="0" smtClean="0"/>
              <a:t>1. Escolha e adote uma metodologia;</a:t>
            </a:r>
          </a:p>
          <a:p>
            <a:r>
              <a:rPr lang="pt-PT" sz="2800" dirty="0" smtClean="0"/>
              <a:t>2. </a:t>
            </a:r>
            <a:r>
              <a:rPr lang="pt-BR" sz="2800" dirty="0"/>
              <a:t>Comunique-se: não é só o peixe que morre pela boca</a:t>
            </a:r>
            <a:r>
              <a:rPr lang="pt-BR" sz="2800" dirty="0" smtClean="0"/>
              <a:t>!</a:t>
            </a:r>
          </a:p>
          <a:p>
            <a:r>
              <a:rPr lang="pt-BR" sz="2800" dirty="0" smtClean="0"/>
              <a:t>3. </a:t>
            </a:r>
            <a:r>
              <a:rPr lang="pt-BR" sz="2800" dirty="0"/>
              <a:t>Defina o escopo do projeto e detalhe as </a:t>
            </a:r>
            <a:r>
              <a:rPr lang="pt-BR" sz="2800" dirty="0" smtClean="0"/>
              <a:t>atividades</a:t>
            </a:r>
          </a:p>
          <a:p>
            <a:r>
              <a:rPr lang="pt-BR" sz="2800" dirty="0" smtClean="0"/>
              <a:t>4. </a:t>
            </a:r>
            <a:r>
              <a:rPr lang="pt-BR" sz="2800" dirty="0"/>
              <a:t>Conheça os envolvidos e monte seu </a:t>
            </a:r>
            <a:r>
              <a:rPr lang="pt-BR" sz="2800" dirty="0" smtClean="0"/>
              <a:t>time</a:t>
            </a:r>
          </a:p>
          <a:p>
            <a:r>
              <a:rPr lang="pt-BR" sz="2800" dirty="0" smtClean="0"/>
              <a:t>5. </a:t>
            </a:r>
            <a:r>
              <a:rPr lang="pt-BR" sz="2800" dirty="0"/>
              <a:t>Desenvolva o cronograma junto com quem põe a mão na </a:t>
            </a:r>
            <a:r>
              <a:rPr lang="pt-BR" sz="2800" dirty="0" smtClean="0"/>
              <a:t>massa</a:t>
            </a:r>
          </a:p>
          <a:p>
            <a:r>
              <a:rPr lang="pt-BR" sz="2800" dirty="0" smtClean="0"/>
              <a:t>6. </a:t>
            </a:r>
            <a:r>
              <a:rPr lang="pt-BR" sz="2800" dirty="0"/>
              <a:t>Monitore os riscos e seja </a:t>
            </a:r>
            <a:r>
              <a:rPr lang="pt-BR" sz="2800" dirty="0" err="1" smtClean="0"/>
              <a:t>pró-ativo</a:t>
            </a:r>
            <a:endParaRPr lang="pt-BR" sz="2800" dirty="0"/>
          </a:p>
          <a:p>
            <a:r>
              <a:rPr lang="pt-BR" sz="2800" dirty="0" smtClean="0"/>
              <a:t>7. </a:t>
            </a:r>
            <a:r>
              <a:rPr lang="pt-BR" sz="2800" dirty="0"/>
              <a:t>Formalize o início e o encerramento do projeto</a:t>
            </a:r>
          </a:p>
        </p:txBody>
      </p:sp>
    </p:spTree>
    <p:extLst>
      <p:ext uri="{BB962C8B-B14F-4D97-AF65-F5344CB8AC3E}">
        <p14:creationId xmlns:p14="http://schemas.microsoft.com/office/powerpoint/2010/main" val="2669959798"/>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Conclusão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2761782"/>
          </a:xfrm>
        </p:spPr>
        <p:txBody>
          <a:bodyPr/>
          <a:lstStyle/>
          <a:p>
            <a:pPr marL="393192" indent="-393192" algn="just" defTabSz="914400">
              <a:spcBef>
                <a:spcPts val="768"/>
              </a:spcBef>
              <a:buClr>
                <a:srgbClr val="FFFFFF"/>
              </a:buClr>
            </a:pPr>
            <a:r>
              <a:rPr lang="pt-BR" dirty="0">
                <a:solidFill>
                  <a:srgbClr val="FFFFFF"/>
                </a:solidFill>
              </a:rPr>
              <a:t>Fomos apresentados ao Plano de Projeto e a etapa de Planejamento de um </a:t>
            </a:r>
            <a:r>
              <a:rPr lang="pt-BR" dirty="0" smtClean="0">
                <a:solidFill>
                  <a:srgbClr val="FFFFFF"/>
                </a:solidFill>
              </a:rPr>
              <a:t>projeto;</a:t>
            </a:r>
            <a:endParaRPr lang="pt-BR" dirty="0">
              <a:solidFill>
                <a:srgbClr val="FFFFFF"/>
              </a:solidFill>
            </a:endParaRPr>
          </a:p>
          <a:p>
            <a:pPr marL="393192" indent="-393192" algn="just" defTabSz="914400">
              <a:spcBef>
                <a:spcPts val="768"/>
              </a:spcBef>
              <a:buClr>
                <a:srgbClr val="FFFFFF"/>
              </a:buClr>
            </a:pPr>
            <a:r>
              <a:rPr lang="pt-BR" dirty="0" smtClean="0">
                <a:solidFill>
                  <a:srgbClr val="FFFFFF"/>
                </a:solidFill>
              </a:rPr>
              <a:t>Vimos que apesar de existirem diversas metodologias para o GP, existe uma metodologia básica, isto é, alguns passos elementares que são adotados em todas elas.</a:t>
            </a:r>
            <a:endParaRPr lang="pt-BR" dirty="0">
              <a:solidFill>
                <a:srgbClr val="FFFFFF"/>
              </a:solidFill>
            </a:endParaRPr>
          </a:p>
        </p:txBody>
      </p:sp>
    </p:spTree>
    <p:extLst>
      <p:ext uri="{BB962C8B-B14F-4D97-AF65-F5344CB8AC3E}">
        <p14:creationId xmlns:p14="http://schemas.microsoft.com/office/powerpoint/2010/main" val="328594992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Atividades</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3545586"/>
          </a:xfrm>
        </p:spPr>
        <p:txBody>
          <a:bodyPr/>
          <a:lstStyle/>
          <a:p>
            <a:pPr marL="393192" indent="-393192" algn="just" defTabSz="914400">
              <a:spcBef>
                <a:spcPts val="0"/>
              </a:spcBef>
              <a:buClr>
                <a:srgbClr val="FFFFFF"/>
              </a:buClr>
            </a:pPr>
            <a:r>
              <a:rPr lang="pt-BR" dirty="0" smtClean="0">
                <a:solidFill>
                  <a:srgbClr val="FFFFFF"/>
                </a:solidFill>
              </a:rPr>
              <a:t>Verificar o conteúdo disponível no site, principalmente até a página </a:t>
            </a:r>
            <a:r>
              <a:rPr lang="pt-BR" dirty="0" smtClean="0">
                <a:solidFill>
                  <a:srgbClr val="FFFFFF"/>
                </a:solidFill>
              </a:rPr>
              <a:t>29 da </a:t>
            </a:r>
            <a:r>
              <a:rPr lang="pt-BR" dirty="0" smtClean="0">
                <a:solidFill>
                  <a:srgbClr val="FFFFFF"/>
                </a:solidFill>
              </a:rPr>
              <a:t>apostila.</a:t>
            </a:r>
          </a:p>
          <a:p>
            <a:pPr marL="393192" indent="-393192" algn="just" defTabSz="914400">
              <a:spcBef>
                <a:spcPts val="0"/>
              </a:spcBef>
              <a:buClr>
                <a:srgbClr val="FFFFFF"/>
              </a:buClr>
            </a:pPr>
            <a:endParaRPr lang="pt-BR" dirty="0" smtClean="0">
              <a:solidFill>
                <a:srgbClr val="FFFFFF"/>
              </a:solidFill>
            </a:endParaRPr>
          </a:p>
          <a:p>
            <a:pPr marL="393192" indent="-393192" algn="just" defTabSz="914400">
              <a:spcBef>
                <a:spcPts val="0"/>
              </a:spcBef>
              <a:buClr>
                <a:srgbClr val="FFFFFF"/>
              </a:buClr>
            </a:pPr>
            <a:r>
              <a:rPr lang="pt-BR" dirty="0" smtClean="0">
                <a:solidFill>
                  <a:srgbClr val="FFFFFF"/>
                </a:solidFill>
              </a:rPr>
              <a:t>Vamos colher os resultados da pesquisa sugerida na última aula:</a:t>
            </a:r>
          </a:p>
          <a:p>
            <a:pPr marL="910717" lvl="1" indent="-393192" algn="just" defTabSz="914400">
              <a:spcBef>
                <a:spcPts val="0"/>
              </a:spcBef>
              <a:buClr>
                <a:srgbClr val="FFFFFF"/>
              </a:buClr>
            </a:pPr>
            <a:r>
              <a:rPr lang="pt-BR" sz="2400" dirty="0" smtClean="0">
                <a:solidFill>
                  <a:srgbClr val="FFFFFF"/>
                </a:solidFill>
              </a:rPr>
              <a:t>Pesquise </a:t>
            </a:r>
            <a:r>
              <a:rPr lang="pt-BR" sz="2400" dirty="0" smtClean="0">
                <a:solidFill>
                  <a:srgbClr val="FFFFFF"/>
                </a:solidFill>
              </a:rPr>
              <a:t>ferramentas que possam ser utilizadas pelo Gerente de Projetos para facilitar o seu trabalho nas diversas áreas de conhecimento abordadas pelo </a:t>
            </a:r>
            <a:r>
              <a:rPr lang="pt-BR" sz="2400" dirty="0" err="1" smtClean="0">
                <a:solidFill>
                  <a:srgbClr val="FFFFFF"/>
                </a:solidFill>
              </a:rPr>
              <a:t>PMBoK</a:t>
            </a:r>
            <a:r>
              <a:rPr lang="pt-BR" sz="2400" dirty="0">
                <a:solidFill>
                  <a:srgbClr val="FFFFFF"/>
                </a:solidFill>
              </a:rPr>
              <a:t> </a:t>
            </a:r>
            <a:r>
              <a:rPr lang="pt-BR" sz="2400" dirty="0" smtClean="0">
                <a:solidFill>
                  <a:srgbClr val="FFFFFF"/>
                </a:solidFill>
              </a:rPr>
              <a:t>em um projeto.</a:t>
            </a:r>
          </a:p>
        </p:txBody>
      </p:sp>
    </p:spTree>
    <p:extLst>
      <p:ext uri="{BB962C8B-B14F-4D97-AF65-F5344CB8AC3E}">
        <p14:creationId xmlns:p14="http://schemas.microsoft.com/office/powerpoint/2010/main" val="407545585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Referências</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3644075"/>
          </a:xfrm>
        </p:spPr>
        <p:txBody>
          <a:bodyPr/>
          <a:lstStyle/>
          <a:p>
            <a:pPr algn="just"/>
            <a:r>
              <a:rPr lang="pt-BR" dirty="0"/>
              <a:t>VARAJÃO, F. F.. </a:t>
            </a:r>
            <a:r>
              <a:rPr lang="pt-BR" i="1" dirty="0" smtClean="0"/>
              <a:t>Gerência de Projetos</a:t>
            </a:r>
            <a:r>
              <a:rPr lang="pt-BR" dirty="0" smtClean="0"/>
              <a:t>. </a:t>
            </a:r>
            <a:r>
              <a:rPr lang="pt-BR" dirty="0"/>
              <a:t>FIC – Faculdades Integradas </a:t>
            </a:r>
            <a:r>
              <a:rPr lang="pt-BR" dirty="0" err="1"/>
              <a:t>Campograndenses</a:t>
            </a:r>
            <a:r>
              <a:rPr lang="pt-BR" dirty="0"/>
              <a:t>. Rio de Janeiro, </a:t>
            </a:r>
            <a:r>
              <a:rPr lang="pt-BR" dirty="0" smtClean="0"/>
              <a:t>2016. </a:t>
            </a:r>
            <a:r>
              <a:rPr lang="pt-BR" dirty="0"/>
              <a:t>(Apostila</a:t>
            </a:r>
            <a:r>
              <a:rPr lang="pt-BR" dirty="0" smtClean="0"/>
              <a:t>)</a:t>
            </a:r>
          </a:p>
          <a:p>
            <a:pPr algn="just"/>
            <a:r>
              <a:rPr lang="pt-BR" dirty="0" smtClean="0"/>
              <a:t>BARBI, Fernando </a:t>
            </a:r>
            <a:r>
              <a:rPr lang="pt-BR" dirty="0"/>
              <a:t>C. </a:t>
            </a:r>
            <a:r>
              <a:rPr lang="pt-BR" i="1" dirty="0" smtClean="0"/>
              <a:t>Os </a:t>
            </a:r>
            <a:r>
              <a:rPr lang="pt-BR" i="1" dirty="0"/>
              <a:t>7 passos do gerenciamento de </a:t>
            </a:r>
            <a:r>
              <a:rPr lang="pt-BR" i="1" dirty="0" smtClean="0"/>
              <a:t>projetos</a:t>
            </a:r>
            <a:r>
              <a:rPr lang="pt-BR" dirty="0" smtClean="0"/>
              <a:t>.</a:t>
            </a:r>
            <a:r>
              <a:rPr lang="pt-BR" dirty="0" smtClean="0"/>
              <a:t> </a:t>
            </a:r>
            <a:r>
              <a:rPr lang="pt-BR" dirty="0"/>
              <a:t>Disponível em </a:t>
            </a:r>
            <a:r>
              <a:rPr lang="pt-BR" dirty="0"/>
              <a:t>https://www.microsoft.com/brasil/msdn/tecnologias/carreira/gerencprojetos.mspx. </a:t>
            </a:r>
            <a:r>
              <a:rPr lang="pt-BR" dirty="0"/>
              <a:t>Acessado em </a:t>
            </a:r>
            <a:r>
              <a:rPr lang="pt-BR" dirty="0" smtClean="0"/>
              <a:t>16/01/2010</a:t>
            </a:r>
            <a:endParaRPr lang="pt-BR" dirty="0"/>
          </a:p>
        </p:txBody>
      </p:sp>
    </p:spTree>
    <p:extLst>
      <p:ext uri="{BB962C8B-B14F-4D97-AF65-F5344CB8AC3E}">
        <p14:creationId xmlns:p14="http://schemas.microsoft.com/office/powerpoint/2010/main" val="280451635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Metodologia básica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776692"/>
          </a:xfrm>
        </p:spPr>
        <p:txBody>
          <a:bodyPr/>
          <a:lstStyle/>
          <a:p>
            <a:pPr marL="393192" indent="-393192" algn="just" defTabSz="914400">
              <a:lnSpc>
                <a:spcPct val="90000"/>
              </a:lnSpc>
              <a:spcBef>
                <a:spcPts val="768"/>
              </a:spcBef>
              <a:buClr>
                <a:srgbClr val="FFFFFF"/>
              </a:buClr>
              <a:buFontTx/>
            </a:pPr>
            <a:r>
              <a:rPr lang="pt-BR" dirty="0" smtClean="0">
                <a:solidFill>
                  <a:srgbClr val="FFFFFF"/>
                </a:solidFill>
                <a:latin typeface="Calibri"/>
              </a:rPr>
              <a:t>Existem diversos métodos para gerenciar  projetos, mas todos seguem uma estrutura básica:</a:t>
            </a:r>
          </a:p>
          <a:p>
            <a:pPr lvl="1" algn="just"/>
            <a:r>
              <a:rPr lang="pt-PT" dirty="0">
                <a:solidFill>
                  <a:srgbClr val="FFFF00"/>
                </a:solidFill>
              </a:rPr>
              <a:t>Observação e análise</a:t>
            </a:r>
            <a:r>
              <a:rPr lang="pt-PT" dirty="0"/>
              <a:t>: Definição do problema, pesquisa, definição de objetivos e restrições;</a:t>
            </a:r>
            <a:endParaRPr lang="pt-BR" dirty="0"/>
          </a:p>
          <a:p>
            <a:pPr lvl="1" algn="just"/>
            <a:r>
              <a:rPr lang="pt-PT" dirty="0">
                <a:solidFill>
                  <a:srgbClr val="FFFF00"/>
                </a:solidFill>
              </a:rPr>
              <a:t>Planejar e projetar</a:t>
            </a:r>
            <a:r>
              <a:rPr lang="pt-PT" dirty="0"/>
              <a:t>: geração de opções de projeto, escolha de opção de projeto, desenvolvimento, aprimoramento, detalhamento;</a:t>
            </a:r>
            <a:endParaRPr lang="pt-BR" dirty="0"/>
          </a:p>
          <a:p>
            <a:pPr lvl="1" algn="just"/>
            <a:r>
              <a:rPr lang="pt-PT" dirty="0">
                <a:solidFill>
                  <a:srgbClr val="FFFF00"/>
                </a:solidFill>
              </a:rPr>
              <a:t>Construir e executar</a:t>
            </a:r>
            <a:r>
              <a:rPr lang="pt-PT" dirty="0"/>
              <a:t>: protótipo; </a:t>
            </a:r>
            <a:r>
              <a:rPr lang="pt-PT" dirty="0" smtClean="0"/>
              <a:t>produção;</a:t>
            </a:r>
          </a:p>
          <a:p>
            <a:pPr lvl="1" algn="just"/>
            <a:r>
              <a:rPr lang="pt-PT" dirty="0" smtClean="0">
                <a:solidFill>
                  <a:srgbClr val="FFFF00"/>
                </a:solidFill>
              </a:rPr>
              <a:t>Controlar</a:t>
            </a:r>
            <a:r>
              <a:rPr lang="pt-PT" dirty="0" smtClean="0"/>
              <a:t>: monitoramento e controle do andamento do projeto.</a:t>
            </a:r>
            <a:endParaRPr lang="pt-BR" dirty="0"/>
          </a:p>
        </p:txBody>
      </p:sp>
    </p:spTree>
    <p:extLst>
      <p:ext uri="{BB962C8B-B14F-4D97-AF65-F5344CB8AC3E}">
        <p14:creationId xmlns:p14="http://schemas.microsoft.com/office/powerpoint/2010/main" val="363142889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Metodologia básica*</a:t>
            </a:r>
            <a:endParaRPr lang="pt-BR" sz="4800" b="0" i="0" spc="-150" dirty="0">
              <a:effectLst>
                <a:outerShdw blurRad="50800" dist="38100" dir="2700000" algn="tl">
                  <a:prstClr val="black">
                    <a:alpha val="40000"/>
                  </a:prstClr>
                </a:outerShdw>
              </a:effectLst>
              <a:latin typeface="Calibri"/>
              <a:ea typeface="+mn-ea"/>
              <a:cs typeface="Arial"/>
            </a:endParaRPr>
          </a:p>
        </p:txBody>
      </p:sp>
      <p:grpSp>
        <p:nvGrpSpPr>
          <p:cNvPr id="5" name="Group 4"/>
          <p:cNvGrpSpPr>
            <a:grpSpLocks noChangeAspect="1"/>
          </p:cNvGrpSpPr>
          <p:nvPr/>
        </p:nvGrpSpPr>
        <p:grpSpPr bwMode="auto">
          <a:xfrm>
            <a:off x="1259632" y="1772816"/>
            <a:ext cx="7457423" cy="3779838"/>
            <a:chOff x="2279" y="5848"/>
            <a:chExt cx="10851" cy="5431"/>
          </a:xfrm>
        </p:grpSpPr>
        <p:sp>
          <p:nvSpPr>
            <p:cNvPr id="6" name="AutoShape 5"/>
            <p:cNvSpPr>
              <a:spLocks noChangeAspect="1" noChangeArrowheads="1"/>
            </p:cNvSpPr>
            <p:nvPr/>
          </p:nvSpPr>
          <p:spPr bwMode="auto">
            <a:xfrm>
              <a:off x="2279" y="5848"/>
              <a:ext cx="10584" cy="5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7" name="Oval 6"/>
            <p:cNvSpPr>
              <a:spLocks noChangeArrowheads="1"/>
            </p:cNvSpPr>
            <p:nvPr/>
          </p:nvSpPr>
          <p:spPr bwMode="auto">
            <a:xfrm>
              <a:off x="5926" y="5946"/>
              <a:ext cx="3202" cy="966"/>
            </a:xfrm>
            <a:prstGeom prst="ellipse">
              <a:avLst/>
            </a:prstGeom>
            <a:solidFill>
              <a:srgbClr val="9999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7D"/>
                    </a:outerShdw>
                  </a:effectLst>
                </a14:hiddenEffects>
              </a:ext>
            </a:extLst>
          </p:spPr>
          <p:txBody>
            <a:bodyPr lIns="53630" tIns="26815" rIns="53630" bIns="26815" anchor="ctr"/>
            <a:lstStyle/>
            <a:p>
              <a:pPr algn="ctr"/>
              <a:r>
                <a:rPr lang="pt-BR" altLang="ko-KR" sz="1600" b="0">
                  <a:solidFill>
                    <a:schemeClr val="bg1"/>
                  </a:solidFill>
                  <a:latin typeface="Comic Sans MS" panose="030F0702030302020204" pitchFamily="66" charset="0"/>
                  <a:ea typeface="Batang" panose="02030600000101010101" pitchFamily="18" charset="-127"/>
                </a:rPr>
                <a:t>Inteligência</a:t>
              </a:r>
              <a:endParaRPr lang="pt-BR" altLang="pt-BR" sz="2800">
                <a:solidFill>
                  <a:schemeClr val="bg1"/>
                </a:solidFill>
              </a:endParaRPr>
            </a:p>
          </p:txBody>
        </p:sp>
        <p:sp>
          <p:nvSpPr>
            <p:cNvPr id="8" name="Oval 7"/>
            <p:cNvSpPr>
              <a:spLocks noChangeArrowheads="1"/>
            </p:cNvSpPr>
            <p:nvPr/>
          </p:nvSpPr>
          <p:spPr bwMode="auto">
            <a:xfrm>
              <a:off x="5926" y="7001"/>
              <a:ext cx="3202" cy="965"/>
            </a:xfrm>
            <a:prstGeom prst="ellipse">
              <a:avLst/>
            </a:prstGeom>
            <a:solidFill>
              <a:srgbClr val="9999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7D"/>
                    </a:outerShdw>
                  </a:effectLst>
                </a14:hiddenEffects>
              </a:ext>
            </a:extLst>
          </p:spPr>
          <p:txBody>
            <a:bodyPr lIns="53630" tIns="26815" rIns="53630" bIns="26815" anchor="ctr"/>
            <a:lstStyle/>
            <a:p>
              <a:pPr algn="ctr"/>
              <a:r>
                <a:rPr lang="pt-BR" altLang="ko-KR" sz="1600" b="0">
                  <a:solidFill>
                    <a:schemeClr val="bg1"/>
                  </a:solidFill>
                  <a:latin typeface="Comic Sans MS" panose="030F0702030302020204" pitchFamily="66" charset="0"/>
                  <a:ea typeface="Batang" panose="02030600000101010101" pitchFamily="18" charset="-127"/>
                </a:rPr>
                <a:t>Projeto</a:t>
              </a:r>
              <a:endParaRPr lang="pt-BR" altLang="pt-BR" sz="2800">
                <a:solidFill>
                  <a:schemeClr val="bg1"/>
                </a:solidFill>
              </a:endParaRPr>
            </a:p>
          </p:txBody>
        </p:sp>
        <p:sp>
          <p:nvSpPr>
            <p:cNvPr id="9" name="Oval 8"/>
            <p:cNvSpPr>
              <a:spLocks noChangeArrowheads="1"/>
            </p:cNvSpPr>
            <p:nvPr/>
          </p:nvSpPr>
          <p:spPr bwMode="auto">
            <a:xfrm>
              <a:off x="6015" y="8054"/>
              <a:ext cx="3201" cy="965"/>
            </a:xfrm>
            <a:prstGeom prst="ellipse">
              <a:avLst/>
            </a:prstGeom>
            <a:solidFill>
              <a:srgbClr val="9999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7D"/>
                    </a:outerShdw>
                  </a:effectLst>
                </a14:hiddenEffects>
              </a:ext>
            </a:extLst>
          </p:spPr>
          <p:txBody>
            <a:bodyPr lIns="53630" tIns="26815" rIns="53630" bIns="26815" anchor="ctr"/>
            <a:lstStyle/>
            <a:p>
              <a:pPr algn="ctr"/>
              <a:r>
                <a:rPr lang="pt-BR" altLang="ko-KR" sz="1600" b="0">
                  <a:solidFill>
                    <a:schemeClr val="bg1"/>
                  </a:solidFill>
                  <a:latin typeface="Comic Sans MS" panose="030F0702030302020204" pitchFamily="66" charset="0"/>
                  <a:ea typeface="Batang" panose="02030600000101010101" pitchFamily="18" charset="-127"/>
                </a:rPr>
                <a:t>Escolha </a:t>
              </a:r>
              <a:endParaRPr lang="pt-BR" altLang="pt-BR" sz="2800">
                <a:solidFill>
                  <a:schemeClr val="bg1"/>
                </a:solidFill>
              </a:endParaRPr>
            </a:p>
          </p:txBody>
        </p:sp>
        <p:sp>
          <p:nvSpPr>
            <p:cNvPr id="10" name="Oval 9"/>
            <p:cNvSpPr>
              <a:spLocks noChangeArrowheads="1"/>
            </p:cNvSpPr>
            <p:nvPr/>
          </p:nvSpPr>
          <p:spPr bwMode="auto">
            <a:xfrm>
              <a:off x="6015" y="9107"/>
              <a:ext cx="3201" cy="965"/>
            </a:xfrm>
            <a:prstGeom prst="ellipse">
              <a:avLst/>
            </a:prstGeom>
            <a:solidFill>
              <a:srgbClr val="66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7D"/>
                    </a:outerShdw>
                  </a:effectLst>
                </a14:hiddenEffects>
              </a:ext>
            </a:extLst>
          </p:spPr>
          <p:txBody>
            <a:bodyPr lIns="53630" tIns="26815" rIns="53630" bIns="26815" anchor="ctr"/>
            <a:lstStyle/>
            <a:p>
              <a:pPr algn="ctr"/>
              <a:r>
                <a:rPr lang="pt-BR" altLang="ko-KR" sz="1600" b="0">
                  <a:solidFill>
                    <a:schemeClr val="bg1"/>
                  </a:solidFill>
                  <a:latin typeface="Comic Sans MS" panose="030F0702030302020204" pitchFamily="66" charset="0"/>
                  <a:ea typeface="Batang" panose="02030600000101010101" pitchFamily="18" charset="-127"/>
                </a:rPr>
                <a:t>Implementação</a:t>
              </a:r>
              <a:endParaRPr lang="pt-BR" altLang="pt-BR" sz="2800">
                <a:solidFill>
                  <a:schemeClr val="bg1"/>
                </a:solidFill>
              </a:endParaRPr>
            </a:p>
          </p:txBody>
        </p:sp>
        <p:sp>
          <p:nvSpPr>
            <p:cNvPr id="11" name="Oval 10"/>
            <p:cNvSpPr>
              <a:spLocks noChangeArrowheads="1"/>
            </p:cNvSpPr>
            <p:nvPr/>
          </p:nvSpPr>
          <p:spPr bwMode="auto">
            <a:xfrm>
              <a:off x="6015" y="10248"/>
              <a:ext cx="3201" cy="966"/>
            </a:xfrm>
            <a:prstGeom prst="ellipse">
              <a:avLst/>
            </a:prstGeom>
            <a:solidFill>
              <a:srgbClr val="66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7D"/>
                    </a:outerShdw>
                  </a:effectLst>
                </a14:hiddenEffects>
              </a:ext>
            </a:extLst>
          </p:spPr>
          <p:txBody>
            <a:bodyPr lIns="53630" tIns="26815" rIns="53630" bIns="26815" anchor="ctr"/>
            <a:lstStyle/>
            <a:p>
              <a:pPr algn="ctr"/>
              <a:r>
                <a:rPr lang="pt-BR" altLang="ko-KR" sz="1600" b="0">
                  <a:solidFill>
                    <a:schemeClr val="bg1"/>
                  </a:solidFill>
                  <a:latin typeface="Comic Sans MS" panose="030F0702030302020204" pitchFamily="66" charset="0"/>
                  <a:ea typeface="Batang" panose="02030600000101010101" pitchFamily="18" charset="-127"/>
                </a:rPr>
                <a:t>Monitoramento</a:t>
              </a:r>
              <a:endParaRPr lang="pt-BR" altLang="pt-BR" sz="2800">
                <a:solidFill>
                  <a:schemeClr val="bg1"/>
                </a:solidFill>
              </a:endParaRPr>
            </a:p>
          </p:txBody>
        </p:sp>
        <p:sp>
          <p:nvSpPr>
            <p:cNvPr id="12" name="Text Box 11"/>
            <p:cNvSpPr txBox="1">
              <a:spLocks noChangeArrowheads="1"/>
            </p:cNvSpPr>
            <p:nvPr/>
          </p:nvSpPr>
          <p:spPr bwMode="auto">
            <a:xfrm>
              <a:off x="2279" y="6921"/>
              <a:ext cx="3469" cy="1396"/>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7D"/>
                    </a:outerShdw>
                  </a:effectLst>
                </a14:hiddenEffects>
              </a:ext>
            </a:extLst>
          </p:spPr>
          <p:txBody>
            <a:bodyPr lIns="53630" tIns="26815" rIns="53630" bIns="26815"/>
            <a:lstStyle/>
            <a:p>
              <a:r>
                <a:rPr lang="pt-BR" altLang="ko-KR" sz="1600">
                  <a:latin typeface="Comic Sans MS" panose="030F0702030302020204" pitchFamily="66" charset="0"/>
                  <a:ea typeface="Batang" panose="02030600000101010101" pitchFamily="18" charset="-127"/>
                </a:rPr>
                <a:t>Estágios da</a:t>
              </a:r>
            </a:p>
            <a:p>
              <a:r>
                <a:rPr lang="pt-BR" altLang="ko-KR" sz="1600">
                  <a:latin typeface="Comic Sans MS" panose="030F0702030302020204" pitchFamily="66" charset="0"/>
                  <a:ea typeface="Batang" panose="02030600000101010101" pitchFamily="18" charset="-127"/>
                </a:rPr>
                <a:t>Tomada de Decisão</a:t>
              </a:r>
              <a:r>
                <a:rPr lang="pt-BR" altLang="ko-KR" sz="1600" b="0">
                  <a:latin typeface="Comic Sans MS" panose="030F0702030302020204" pitchFamily="66" charset="0"/>
                  <a:ea typeface="Batang" panose="02030600000101010101" pitchFamily="18" charset="-127"/>
                </a:rPr>
                <a:t> (Herbert </a:t>
              </a:r>
              <a:r>
                <a:rPr lang="pt-BR" altLang="ko-KR" sz="2000" b="0">
                  <a:latin typeface="Comic Sans MS" panose="030F0702030302020204" pitchFamily="66" charset="0"/>
                  <a:ea typeface="Batang" panose="02030600000101010101" pitchFamily="18" charset="-127"/>
                </a:rPr>
                <a:t>Simon</a:t>
              </a:r>
              <a:r>
                <a:rPr lang="pt-BR" altLang="ko-KR" sz="1600" b="0">
                  <a:latin typeface="Comic Sans MS" panose="030F0702030302020204" pitchFamily="66" charset="0"/>
                  <a:ea typeface="Batang" panose="02030600000101010101" pitchFamily="18" charset="-127"/>
                </a:rPr>
                <a:t>)</a:t>
              </a:r>
              <a:endParaRPr lang="pt-BR" altLang="pt-BR" sz="2800"/>
            </a:p>
          </p:txBody>
        </p:sp>
        <p:sp>
          <p:nvSpPr>
            <p:cNvPr id="13" name="Text Box 12"/>
            <p:cNvSpPr txBox="1">
              <a:spLocks noChangeArrowheads="1"/>
            </p:cNvSpPr>
            <p:nvPr/>
          </p:nvSpPr>
          <p:spPr bwMode="auto">
            <a:xfrm>
              <a:off x="9662" y="8098"/>
              <a:ext cx="3468" cy="1114"/>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7D"/>
                    </a:outerShdw>
                  </a:effectLst>
                </a14:hiddenEffects>
              </a:ext>
            </a:extLst>
          </p:spPr>
          <p:txBody>
            <a:bodyPr lIns="53630" tIns="26815" rIns="53630" bIns="26815"/>
            <a:lstStyle/>
            <a:p>
              <a:r>
                <a:rPr lang="pt-BR" altLang="ko-KR" sz="1600" dirty="0">
                  <a:latin typeface="Comic Sans MS" panose="030F0702030302020204" pitchFamily="66" charset="0"/>
                  <a:ea typeface="Batang" panose="02030600000101010101" pitchFamily="18" charset="-127"/>
                </a:rPr>
                <a:t>Solução de Problemas</a:t>
              </a:r>
            </a:p>
            <a:p>
              <a:r>
                <a:rPr lang="pt-BR" altLang="ko-KR" sz="1600" b="0" dirty="0">
                  <a:latin typeface="Comic Sans MS" panose="030F0702030302020204" pitchFamily="66" charset="0"/>
                  <a:ea typeface="Batang" panose="02030600000101010101" pitchFamily="18" charset="-127"/>
                </a:rPr>
                <a:t>(George </a:t>
              </a:r>
              <a:r>
                <a:rPr lang="pt-BR" altLang="ko-KR" sz="2000" b="0" dirty="0">
                  <a:latin typeface="Comic Sans MS" panose="030F0702030302020204" pitchFamily="66" charset="0"/>
                  <a:ea typeface="Batang" panose="02030600000101010101" pitchFamily="18" charset="-127"/>
                </a:rPr>
                <a:t>Huber</a:t>
              </a:r>
              <a:r>
                <a:rPr lang="pt-BR" altLang="ko-KR" sz="1600" b="0" dirty="0">
                  <a:latin typeface="Comic Sans MS" panose="030F0702030302020204" pitchFamily="66" charset="0"/>
                  <a:ea typeface="Batang" panose="02030600000101010101" pitchFamily="18" charset="-127"/>
                </a:rPr>
                <a:t>)</a:t>
              </a:r>
              <a:endParaRPr lang="pt-BR" altLang="pt-BR" sz="2800" dirty="0"/>
            </a:p>
          </p:txBody>
        </p:sp>
        <p:sp>
          <p:nvSpPr>
            <p:cNvPr id="14" name="AutoShape 13"/>
            <p:cNvSpPr>
              <a:spLocks/>
            </p:cNvSpPr>
            <p:nvPr/>
          </p:nvSpPr>
          <p:spPr bwMode="auto">
            <a:xfrm>
              <a:off x="5302" y="5946"/>
              <a:ext cx="357" cy="3161"/>
            </a:xfrm>
            <a:prstGeom prst="leftBrace">
              <a:avLst>
                <a:gd name="adj1" fmla="val 73786"/>
                <a:gd name="adj2" fmla="val 50000"/>
              </a:avLst>
            </a:prstGeom>
            <a:noFill/>
            <a:ln w="9525">
              <a:solidFill>
                <a:srgbClr val="000000"/>
              </a:solidFill>
              <a:round/>
              <a:headEnd/>
              <a:tailEnd/>
            </a:ln>
            <a:effectLst/>
            <a:extLst>
              <a:ext uri="{909E8E84-426E-40DD-AFC4-6F175D3DCCD1}">
                <a14:hiddenFill xmlns:a14="http://schemas.microsoft.com/office/drawing/2010/main">
                  <a:solidFill>
                    <a:srgbClr val="9999FF"/>
                  </a:solidFill>
                </a14:hiddenFill>
              </a:ext>
              <a:ext uri="{AF507438-7753-43E0-B8FC-AC1667EBCBE1}">
                <a14:hiddenEffects xmlns:a14="http://schemas.microsoft.com/office/drawing/2010/main">
                  <a:effectLst>
                    <a:outerShdw dist="35921" dir="2700000" algn="ctr" rotWithShape="0">
                      <a:srgbClr val="00007D"/>
                    </a:outerShdw>
                  </a:effectLst>
                </a14:hiddenEffects>
              </a:ext>
            </a:extLst>
          </p:spPr>
          <p:txBody>
            <a:bodyPr anchor="ctr"/>
            <a:lstStyle/>
            <a:p>
              <a:endParaRPr lang="pt-BR"/>
            </a:p>
          </p:txBody>
        </p:sp>
        <p:sp>
          <p:nvSpPr>
            <p:cNvPr id="15" name="AutoShape 14"/>
            <p:cNvSpPr>
              <a:spLocks/>
            </p:cNvSpPr>
            <p:nvPr/>
          </p:nvSpPr>
          <p:spPr bwMode="auto">
            <a:xfrm>
              <a:off x="9128" y="5859"/>
              <a:ext cx="534" cy="5409"/>
            </a:xfrm>
            <a:prstGeom prst="rightBrace">
              <a:avLst>
                <a:gd name="adj1" fmla="val 84410"/>
                <a:gd name="adj2" fmla="val 50000"/>
              </a:avLst>
            </a:prstGeom>
            <a:noFill/>
            <a:ln w="9525">
              <a:solidFill>
                <a:srgbClr val="000000"/>
              </a:solidFill>
              <a:round/>
              <a:headEnd/>
              <a:tailEnd/>
            </a:ln>
            <a:effectLst/>
            <a:extLst>
              <a:ext uri="{909E8E84-426E-40DD-AFC4-6F175D3DCCD1}">
                <a14:hiddenFill xmlns:a14="http://schemas.microsoft.com/office/drawing/2010/main">
                  <a:solidFill>
                    <a:srgbClr val="9999FF"/>
                  </a:solidFill>
                </a14:hiddenFill>
              </a:ext>
              <a:ext uri="{AF507438-7753-43E0-B8FC-AC1667EBCBE1}">
                <a14:hiddenEffects xmlns:a14="http://schemas.microsoft.com/office/drawing/2010/main">
                  <a:effectLst>
                    <a:outerShdw dist="35921" dir="2700000" algn="ctr" rotWithShape="0">
                      <a:srgbClr val="00007D"/>
                    </a:outerShdw>
                  </a:effectLst>
                </a14:hiddenEffects>
              </a:ext>
            </a:extLst>
          </p:spPr>
          <p:txBody>
            <a:bodyPr anchor="ctr"/>
            <a:lstStyle/>
            <a:p>
              <a:endParaRPr lang="pt-BR"/>
            </a:p>
          </p:txBody>
        </p:sp>
      </p:grpSp>
      <p:sp>
        <p:nvSpPr>
          <p:cNvPr id="16" name="CaixaDeTexto 15"/>
          <p:cNvSpPr txBox="1"/>
          <p:nvPr/>
        </p:nvSpPr>
        <p:spPr>
          <a:xfrm>
            <a:off x="381000" y="5552654"/>
            <a:ext cx="2448272" cy="997196"/>
          </a:xfrm>
          <a:prstGeom prst="rect">
            <a:avLst/>
          </a:prstGeom>
        </p:spPr>
        <p:txBody>
          <a:bodyPr vert="horz" wrap="square" lIns="0" tIns="0" rIns="0" bIns="0" rtlCol="0" anchor="t">
            <a:spAutoFit/>
          </a:bodyPr>
          <a:lstStyle>
            <a:lvl1pPr defTabSz="914400" eaLnBrk="1" latinLnBrk="0" hangingPunct="1">
              <a:lnSpc>
                <a:spcPct val="90000"/>
              </a:lnSpc>
              <a:spcBef>
                <a:spcPts val="0"/>
              </a:spcBef>
              <a:buNone/>
              <a:defRPr lang="en-US" sz="4800" b="0" i="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a:prstClr val="black">
                      <a:alpha val="40000"/>
                    </a:prstClr>
                  </a:outerShdw>
                </a:effectLst>
                <a:latin typeface="Calibri"/>
                <a:cs typeface="Arial"/>
              </a:defRPr>
            </a:lvl1pPr>
          </a:lstStyle>
          <a:p>
            <a:r>
              <a:rPr lang="pt-BR" sz="2400" dirty="0" smtClean="0"/>
              <a:t>* Similar a teoria da </a:t>
            </a:r>
            <a:r>
              <a:rPr lang="pt-BR" sz="2400" dirty="0"/>
              <a:t>Tomada de Decisão e Solução de Problemas</a:t>
            </a:r>
          </a:p>
        </p:txBody>
      </p:sp>
    </p:spTree>
    <p:extLst>
      <p:ext uri="{BB962C8B-B14F-4D97-AF65-F5344CB8AC3E}">
        <p14:creationId xmlns:p14="http://schemas.microsoft.com/office/powerpoint/2010/main" val="187281495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Metodologia básica*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6" name="AutoShape 5"/>
          <p:cNvSpPr>
            <a:spLocks noChangeAspect="1" noChangeArrowheads="1"/>
          </p:cNvSpPr>
          <p:nvPr/>
        </p:nvSpPr>
        <p:spPr bwMode="auto">
          <a:xfrm>
            <a:off x="1259632" y="1772816"/>
            <a:ext cx="7273925"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7" name="Oval 6"/>
          <p:cNvSpPr>
            <a:spLocks noChangeArrowheads="1"/>
          </p:cNvSpPr>
          <p:nvPr/>
        </p:nvSpPr>
        <p:spPr bwMode="auto">
          <a:xfrm>
            <a:off x="3766057" y="1841022"/>
            <a:ext cx="2200596" cy="672311"/>
          </a:xfrm>
          <a:prstGeom prst="ellipse">
            <a:avLst/>
          </a:prstGeom>
          <a:solidFill>
            <a:srgbClr val="9999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7D"/>
                  </a:outerShdw>
                </a:effectLst>
              </a14:hiddenEffects>
            </a:ext>
          </a:extLst>
        </p:spPr>
        <p:txBody>
          <a:bodyPr lIns="53630" tIns="26815" rIns="53630" bIns="26815" anchor="ctr"/>
          <a:lstStyle/>
          <a:p>
            <a:pPr algn="ctr"/>
            <a:r>
              <a:rPr lang="pt-BR" altLang="ko-KR" sz="1600" b="0">
                <a:solidFill>
                  <a:schemeClr val="bg1"/>
                </a:solidFill>
                <a:latin typeface="Comic Sans MS" panose="030F0702030302020204" pitchFamily="66" charset="0"/>
                <a:ea typeface="Batang" panose="02030600000101010101" pitchFamily="18" charset="-127"/>
              </a:rPr>
              <a:t>Inteligência</a:t>
            </a:r>
            <a:endParaRPr lang="pt-BR" altLang="pt-BR" sz="2800">
              <a:solidFill>
                <a:schemeClr val="bg1"/>
              </a:solidFill>
            </a:endParaRPr>
          </a:p>
        </p:txBody>
      </p:sp>
      <p:sp>
        <p:nvSpPr>
          <p:cNvPr id="8" name="Oval 7"/>
          <p:cNvSpPr>
            <a:spLocks noChangeArrowheads="1"/>
          </p:cNvSpPr>
          <p:nvPr/>
        </p:nvSpPr>
        <p:spPr bwMode="auto">
          <a:xfrm>
            <a:off x="3766057" y="2575275"/>
            <a:ext cx="2200596" cy="671615"/>
          </a:xfrm>
          <a:prstGeom prst="ellipse">
            <a:avLst/>
          </a:prstGeom>
          <a:solidFill>
            <a:srgbClr val="9999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7D"/>
                  </a:outerShdw>
                </a:effectLst>
              </a14:hiddenEffects>
            </a:ext>
          </a:extLst>
        </p:spPr>
        <p:txBody>
          <a:bodyPr lIns="53630" tIns="26815" rIns="53630" bIns="26815" anchor="ctr"/>
          <a:lstStyle/>
          <a:p>
            <a:pPr algn="ctr"/>
            <a:r>
              <a:rPr lang="pt-BR" altLang="ko-KR" sz="1600" b="0">
                <a:solidFill>
                  <a:schemeClr val="bg1"/>
                </a:solidFill>
                <a:latin typeface="Comic Sans MS" panose="030F0702030302020204" pitchFamily="66" charset="0"/>
                <a:ea typeface="Batang" panose="02030600000101010101" pitchFamily="18" charset="-127"/>
              </a:rPr>
              <a:t>Projeto</a:t>
            </a:r>
            <a:endParaRPr lang="pt-BR" altLang="pt-BR" sz="2800">
              <a:solidFill>
                <a:schemeClr val="bg1"/>
              </a:solidFill>
            </a:endParaRPr>
          </a:p>
        </p:txBody>
      </p:sp>
      <p:sp>
        <p:nvSpPr>
          <p:cNvPr id="9" name="Oval 8"/>
          <p:cNvSpPr>
            <a:spLocks noChangeArrowheads="1"/>
          </p:cNvSpPr>
          <p:nvPr/>
        </p:nvSpPr>
        <p:spPr bwMode="auto">
          <a:xfrm>
            <a:off x="3827223" y="3308136"/>
            <a:ext cx="2199909" cy="671615"/>
          </a:xfrm>
          <a:prstGeom prst="ellipse">
            <a:avLst/>
          </a:prstGeom>
          <a:solidFill>
            <a:srgbClr val="9999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7D"/>
                  </a:outerShdw>
                </a:effectLst>
              </a14:hiddenEffects>
            </a:ext>
          </a:extLst>
        </p:spPr>
        <p:txBody>
          <a:bodyPr lIns="53630" tIns="26815" rIns="53630" bIns="26815" anchor="ctr"/>
          <a:lstStyle/>
          <a:p>
            <a:pPr algn="ctr"/>
            <a:r>
              <a:rPr lang="pt-BR" altLang="ko-KR" sz="1600" b="0">
                <a:solidFill>
                  <a:schemeClr val="bg1"/>
                </a:solidFill>
                <a:latin typeface="Comic Sans MS" panose="030F0702030302020204" pitchFamily="66" charset="0"/>
                <a:ea typeface="Batang" panose="02030600000101010101" pitchFamily="18" charset="-127"/>
              </a:rPr>
              <a:t>Escolha </a:t>
            </a:r>
            <a:endParaRPr lang="pt-BR" altLang="pt-BR" sz="2800">
              <a:solidFill>
                <a:schemeClr val="bg1"/>
              </a:solidFill>
            </a:endParaRPr>
          </a:p>
        </p:txBody>
      </p:sp>
      <p:sp>
        <p:nvSpPr>
          <p:cNvPr id="10" name="Oval 9"/>
          <p:cNvSpPr>
            <a:spLocks noChangeArrowheads="1"/>
          </p:cNvSpPr>
          <p:nvPr/>
        </p:nvSpPr>
        <p:spPr bwMode="auto">
          <a:xfrm>
            <a:off x="3827223" y="4040997"/>
            <a:ext cx="2199909" cy="671615"/>
          </a:xfrm>
          <a:prstGeom prst="ellipse">
            <a:avLst/>
          </a:prstGeom>
          <a:solidFill>
            <a:srgbClr val="66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7D"/>
                  </a:outerShdw>
                </a:effectLst>
              </a14:hiddenEffects>
            </a:ext>
          </a:extLst>
        </p:spPr>
        <p:txBody>
          <a:bodyPr lIns="53630" tIns="26815" rIns="53630" bIns="26815" anchor="ctr"/>
          <a:lstStyle/>
          <a:p>
            <a:pPr algn="ctr"/>
            <a:r>
              <a:rPr lang="pt-BR" altLang="ko-KR" sz="1600" b="0">
                <a:solidFill>
                  <a:schemeClr val="bg1"/>
                </a:solidFill>
                <a:latin typeface="Comic Sans MS" panose="030F0702030302020204" pitchFamily="66" charset="0"/>
                <a:ea typeface="Batang" panose="02030600000101010101" pitchFamily="18" charset="-127"/>
              </a:rPr>
              <a:t>Implementação</a:t>
            </a:r>
            <a:endParaRPr lang="pt-BR" altLang="pt-BR" sz="2800">
              <a:solidFill>
                <a:schemeClr val="bg1"/>
              </a:solidFill>
            </a:endParaRPr>
          </a:p>
        </p:txBody>
      </p:sp>
      <p:sp>
        <p:nvSpPr>
          <p:cNvPr id="11" name="Oval 10"/>
          <p:cNvSpPr>
            <a:spLocks noChangeArrowheads="1"/>
          </p:cNvSpPr>
          <p:nvPr/>
        </p:nvSpPr>
        <p:spPr bwMode="auto">
          <a:xfrm>
            <a:off x="3827223" y="4835104"/>
            <a:ext cx="2199909" cy="672311"/>
          </a:xfrm>
          <a:prstGeom prst="ellipse">
            <a:avLst/>
          </a:prstGeom>
          <a:solidFill>
            <a:srgbClr val="66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7D"/>
                  </a:outerShdw>
                </a:effectLst>
              </a14:hiddenEffects>
            </a:ext>
          </a:extLst>
        </p:spPr>
        <p:txBody>
          <a:bodyPr lIns="53630" tIns="26815" rIns="53630" bIns="26815" anchor="ctr"/>
          <a:lstStyle/>
          <a:p>
            <a:pPr algn="ctr"/>
            <a:r>
              <a:rPr lang="pt-BR" altLang="ko-KR" sz="1600" b="0">
                <a:solidFill>
                  <a:schemeClr val="bg1"/>
                </a:solidFill>
                <a:latin typeface="Comic Sans MS" panose="030F0702030302020204" pitchFamily="66" charset="0"/>
                <a:ea typeface="Batang" panose="02030600000101010101" pitchFamily="18" charset="-127"/>
              </a:rPr>
              <a:t>Monitoramento</a:t>
            </a:r>
            <a:endParaRPr lang="pt-BR" altLang="pt-BR" sz="2800">
              <a:solidFill>
                <a:schemeClr val="bg1"/>
              </a:solidFill>
            </a:endParaRPr>
          </a:p>
        </p:txBody>
      </p:sp>
      <p:sp>
        <p:nvSpPr>
          <p:cNvPr id="16" name="CaixaDeTexto 15"/>
          <p:cNvSpPr txBox="1"/>
          <p:nvPr/>
        </p:nvSpPr>
        <p:spPr>
          <a:xfrm>
            <a:off x="381000" y="5552654"/>
            <a:ext cx="2448272" cy="997196"/>
          </a:xfrm>
          <a:prstGeom prst="rect">
            <a:avLst/>
          </a:prstGeom>
        </p:spPr>
        <p:txBody>
          <a:bodyPr vert="horz" wrap="square" lIns="0" tIns="0" rIns="0" bIns="0" rtlCol="0" anchor="t">
            <a:spAutoFit/>
          </a:bodyPr>
          <a:lstStyle>
            <a:lvl1pPr defTabSz="914400" eaLnBrk="1" latinLnBrk="0" hangingPunct="1">
              <a:lnSpc>
                <a:spcPct val="90000"/>
              </a:lnSpc>
              <a:spcBef>
                <a:spcPts val="0"/>
              </a:spcBef>
              <a:buNone/>
              <a:defRPr lang="en-US" sz="4800" b="0" i="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a:prstClr val="black">
                      <a:alpha val="40000"/>
                    </a:prstClr>
                  </a:outerShdw>
                </a:effectLst>
                <a:latin typeface="Calibri"/>
                <a:cs typeface="Arial"/>
              </a:defRPr>
            </a:lvl1pPr>
          </a:lstStyle>
          <a:p>
            <a:r>
              <a:rPr lang="pt-BR" sz="2400" dirty="0" smtClean="0"/>
              <a:t>* Similar a teoria da </a:t>
            </a:r>
            <a:r>
              <a:rPr lang="pt-BR" sz="2400" dirty="0"/>
              <a:t>Tomada de Decisão e Solução de Problemas</a:t>
            </a:r>
          </a:p>
        </p:txBody>
      </p:sp>
      <p:sp>
        <p:nvSpPr>
          <p:cNvPr id="3" name="Retângulo 2"/>
          <p:cNvSpPr/>
          <p:nvPr/>
        </p:nvSpPr>
        <p:spPr>
          <a:xfrm>
            <a:off x="368114" y="2732727"/>
            <a:ext cx="2453135" cy="1200329"/>
          </a:xfrm>
          <a:prstGeom prst="rect">
            <a:avLst/>
          </a:prstGeom>
        </p:spPr>
        <p:txBody>
          <a:bodyPr wrap="square">
            <a:spAutoFit/>
          </a:bodyPr>
          <a:lstStyle/>
          <a:p>
            <a:pPr algn="r"/>
            <a:r>
              <a:rPr lang="pt-PT" dirty="0">
                <a:solidFill>
                  <a:srgbClr val="FFFF00"/>
                </a:solidFill>
              </a:rPr>
              <a:t>Observação e </a:t>
            </a:r>
            <a:r>
              <a:rPr lang="pt-PT" dirty="0" smtClean="0">
                <a:solidFill>
                  <a:srgbClr val="FFFF00"/>
                </a:solidFill>
              </a:rPr>
              <a:t>análise</a:t>
            </a:r>
            <a:endParaRPr lang="pt-PT" dirty="0"/>
          </a:p>
          <a:p>
            <a:pPr algn="r"/>
            <a:r>
              <a:rPr lang="pt-PT" dirty="0" smtClean="0">
                <a:solidFill>
                  <a:srgbClr val="FFFF00"/>
                </a:solidFill>
              </a:rPr>
              <a:t>Planejar </a:t>
            </a:r>
            <a:r>
              <a:rPr lang="pt-PT" dirty="0">
                <a:solidFill>
                  <a:srgbClr val="FFFF00"/>
                </a:solidFill>
              </a:rPr>
              <a:t>e </a:t>
            </a:r>
            <a:r>
              <a:rPr lang="pt-PT" dirty="0" smtClean="0">
                <a:solidFill>
                  <a:srgbClr val="FFFF00"/>
                </a:solidFill>
              </a:rPr>
              <a:t>projetar</a:t>
            </a:r>
          </a:p>
          <a:p>
            <a:pPr algn="r"/>
            <a:r>
              <a:rPr lang="pt-PT" dirty="0" smtClean="0">
                <a:solidFill>
                  <a:srgbClr val="FFFF00"/>
                </a:solidFill>
              </a:rPr>
              <a:t>Construir </a:t>
            </a:r>
            <a:r>
              <a:rPr lang="pt-PT" dirty="0">
                <a:solidFill>
                  <a:srgbClr val="FFFF00"/>
                </a:solidFill>
              </a:rPr>
              <a:t>e </a:t>
            </a:r>
            <a:r>
              <a:rPr lang="pt-PT" dirty="0" smtClean="0">
                <a:solidFill>
                  <a:srgbClr val="FFFF00"/>
                </a:solidFill>
              </a:rPr>
              <a:t>executar</a:t>
            </a:r>
            <a:endParaRPr lang="pt-PT" dirty="0"/>
          </a:p>
          <a:p>
            <a:pPr algn="r"/>
            <a:r>
              <a:rPr lang="pt-PT" dirty="0" smtClean="0">
                <a:solidFill>
                  <a:srgbClr val="FFFF00"/>
                </a:solidFill>
              </a:rPr>
              <a:t>Controlar</a:t>
            </a:r>
            <a:endParaRPr lang="pt-BR" dirty="0"/>
          </a:p>
        </p:txBody>
      </p:sp>
      <p:cxnSp>
        <p:nvCxnSpPr>
          <p:cNvPr id="17" name="Conector de seta reta 16"/>
          <p:cNvCxnSpPr/>
          <p:nvPr/>
        </p:nvCxnSpPr>
        <p:spPr>
          <a:xfrm flipV="1">
            <a:off x="2821249" y="2177177"/>
            <a:ext cx="856099" cy="728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de seta reta 18"/>
          <p:cNvCxnSpPr/>
          <p:nvPr/>
        </p:nvCxnSpPr>
        <p:spPr>
          <a:xfrm flipV="1">
            <a:off x="2909958" y="2958854"/>
            <a:ext cx="795328" cy="2300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de seta reta 19"/>
          <p:cNvCxnSpPr/>
          <p:nvPr/>
        </p:nvCxnSpPr>
        <p:spPr>
          <a:xfrm>
            <a:off x="2909958" y="3188875"/>
            <a:ext cx="856099" cy="3361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de seta reta 22"/>
          <p:cNvCxnSpPr/>
          <p:nvPr/>
        </p:nvCxnSpPr>
        <p:spPr>
          <a:xfrm>
            <a:off x="2881393" y="3581329"/>
            <a:ext cx="856099" cy="5384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de seta reta 24"/>
          <p:cNvCxnSpPr/>
          <p:nvPr/>
        </p:nvCxnSpPr>
        <p:spPr>
          <a:xfrm>
            <a:off x="2821249" y="3848647"/>
            <a:ext cx="864122" cy="1133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ector de seta reta 26"/>
          <p:cNvCxnSpPr/>
          <p:nvPr/>
        </p:nvCxnSpPr>
        <p:spPr>
          <a:xfrm flipV="1">
            <a:off x="2821249" y="2814155"/>
            <a:ext cx="878632" cy="97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57312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Plano de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739759"/>
          </a:xfrm>
        </p:spPr>
        <p:txBody>
          <a:bodyPr/>
          <a:lstStyle/>
          <a:p>
            <a:pPr marL="393192" indent="-393192" algn="just" defTabSz="914400">
              <a:spcBef>
                <a:spcPts val="768"/>
              </a:spcBef>
              <a:buClr>
                <a:srgbClr val="FFFFFF"/>
              </a:buClr>
            </a:pPr>
            <a:r>
              <a:rPr lang="pt-PT" dirty="0"/>
              <a:t>Um plano de projeto inclui as ações necessárias para definir, coordenar e integrar todos os planos auxiliares do </a:t>
            </a:r>
            <a:r>
              <a:rPr lang="pt-PT" dirty="0" smtClean="0"/>
              <a:t>projeto;</a:t>
            </a:r>
          </a:p>
          <a:p>
            <a:pPr marL="393192" indent="-393192" algn="just" defTabSz="914400">
              <a:spcBef>
                <a:spcPts val="768"/>
              </a:spcBef>
              <a:buClr>
                <a:srgbClr val="FFFFFF"/>
              </a:buClr>
            </a:pPr>
            <a:r>
              <a:rPr lang="pt-PT" dirty="0"/>
              <a:t>O conteúdo do plano irá variar dependendo da área de aplicação e complexidade do </a:t>
            </a:r>
            <a:r>
              <a:rPr lang="pt-PT" dirty="0" smtClean="0"/>
              <a:t>projeto;</a:t>
            </a:r>
          </a:p>
          <a:p>
            <a:pPr marL="393192" indent="-393192" algn="just" defTabSz="914400">
              <a:spcBef>
                <a:spcPts val="768"/>
              </a:spcBef>
              <a:buClr>
                <a:srgbClr val="FFFFFF"/>
              </a:buClr>
            </a:pPr>
            <a:r>
              <a:rPr lang="pt-PT" dirty="0" smtClean="0"/>
              <a:t>A </a:t>
            </a:r>
            <a:r>
              <a:rPr lang="pt-PT" dirty="0"/>
              <a:t>elaboração do plano antecede a etapa de planejamento de </a:t>
            </a:r>
            <a:r>
              <a:rPr lang="pt-PT" dirty="0" smtClean="0"/>
              <a:t>projeto;</a:t>
            </a:r>
          </a:p>
          <a:p>
            <a:pPr marL="393192" indent="-393192" algn="just" defTabSz="914400">
              <a:spcBef>
                <a:spcPts val="768"/>
              </a:spcBef>
              <a:buClr>
                <a:srgbClr val="FFFFFF"/>
              </a:buClr>
            </a:pPr>
            <a:r>
              <a:rPr lang="pt-PT" dirty="0"/>
              <a:t>O plano de projeto define como o projeto é executado, monitorado, controlado e encerrado.</a:t>
            </a:r>
            <a:endParaRPr lang="pt-BR" dirty="0"/>
          </a:p>
        </p:txBody>
      </p:sp>
    </p:spTree>
    <p:extLst>
      <p:ext uri="{BB962C8B-B14F-4D97-AF65-F5344CB8AC3E}">
        <p14:creationId xmlns:p14="http://schemas.microsoft.com/office/powerpoint/2010/main" val="428976650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Plano de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5318379"/>
          </a:xfrm>
        </p:spPr>
        <p:txBody>
          <a:bodyPr/>
          <a:lstStyle/>
          <a:p>
            <a:pPr marL="393192" indent="-393192" algn="just" defTabSz="914400">
              <a:spcBef>
                <a:spcPts val="768"/>
              </a:spcBef>
              <a:buClr>
                <a:srgbClr val="FFFFFF"/>
              </a:buClr>
            </a:pPr>
            <a:r>
              <a:rPr lang="pt-PT" dirty="0"/>
              <a:t>Esse plano documenta o conjunto de saídas dos processos de planejamento e inclui</a:t>
            </a:r>
            <a:r>
              <a:rPr lang="pt-PT" dirty="0" smtClean="0"/>
              <a:t>:</a:t>
            </a:r>
          </a:p>
          <a:p>
            <a:pPr lvl="1" algn="just"/>
            <a:r>
              <a:rPr lang="pt-PT" sz="2400" dirty="0"/>
              <a:t>Os processos de gestão de projetos selecionados pela equipe de gerenciamento de projetos;</a:t>
            </a:r>
            <a:endParaRPr lang="pt-BR" sz="2400" dirty="0"/>
          </a:p>
          <a:p>
            <a:pPr lvl="1" algn="just"/>
            <a:r>
              <a:rPr lang="pt-PT" sz="2400" dirty="0"/>
              <a:t>O nível de implementação de cada processo selecionado;</a:t>
            </a:r>
            <a:endParaRPr lang="pt-BR" sz="2400" dirty="0"/>
          </a:p>
          <a:p>
            <a:pPr lvl="1" algn="just"/>
            <a:r>
              <a:rPr lang="pt-PT" sz="2400" dirty="0"/>
              <a:t>As descrições das ferramentas e técnicas que serão usadas para realizar esses processos;</a:t>
            </a:r>
            <a:endParaRPr lang="pt-BR" sz="2400" dirty="0"/>
          </a:p>
          <a:p>
            <a:pPr lvl="1" algn="just"/>
            <a:r>
              <a:rPr lang="pt-PT" sz="2400" dirty="0"/>
              <a:t>Como os processos selecionados serão usados para gerenciar o projeto específico, inclusive as dependências e interações entre esses processos e as entradas e saídas essenciais;</a:t>
            </a:r>
            <a:endParaRPr lang="pt-BR" sz="2400" dirty="0"/>
          </a:p>
          <a:p>
            <a:pPr lvl="1" algn="just"/>
            <a:r>
              <a:rPr lang="pt-PT" sz="2400" dirty="0"/>
              <a:t>Como o trabalho será executado para realizar os objetivos do projeto</a:t>
            </a:r>
            <a:r>
              <a:rPr lang="pt-PT" sz="2400" dirty="0" smtClean="0"/>
              <a:t>;</a:t>
            </a:r>
          </a:p>
          <a:p>
            <a:pPr marL="517525" lvl="1" indent="0" algn="just">
              <a:buNone/>
            </a:pPr>
            <a:r>
              <a:rPr lang="pt-PT" sz="2400" dirty="0" smtClean="0"/>
              <a:t>continua ...</a:t>
            </a:r>
            <a:endParaRPr lang="pt-BR" sz="2400" dirty="0"/>
          </a:p>
        </p:txBody>
      </p:sp>
    </p:spTree>
    <p:extLst>
      <p:ext uri="{BB962C8B-B14F-4D97-AF65-F5344CB8AC3E}">
        <p14:creationId xmlns:p14="http://schemas.microsoft.com/office/powerpoint/2010/main" val="379033218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Plano de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431983"/>
          </a:xfrm>
        </p:spPr>
        <p:txBody>
          <a:bodyPr/>
          <a:lstStyle/>
          <a:p>
            <a:pPr marL="517525" lvl="1" indent="0" algn="just">
              <a:buNone/>
            </a:pPr>
            <a:r>
              <a:rPr lang="pt-PT" sz="2400" dirty="0" smtClean="0"/>
              <a:t>...</a:t>
            </a:r>
          </a:p>
          <a:p>
            <a:pPr lvl="1" algn="just"/>
            <a:r>
              <a:rPr lang="pt-PT" sz="2400" dirty="0" smtClean="0"/>
              <a:t>Como </a:t>
            </a:r>
            <a:r>
              <a:rPr lang="pt-PT" sz="2400" dirty="0"/>
              <a:t>as mudanças serão monitoradas e controladas;</a:t>
            </a:r>
            <a:endParaRPr lang="pt-BR" sz="2400" dirty="0"/>
          </a:p>
          <a:p>
            <a:pPr lvl="1" algn="just"/>
            <a:r>
              <a:rPr lang="pt-PT" sz="2400" dirty="0"/>
              <a:t>Como a integridade das linhas de base da medição de desempenho será mantida e utilizada;</a:t>
            </a:r>
            <a:endParaRPr lang="pt-BR" sz="2400" dirty="0"/>
          </a:p>
          <a:p>
            <a:pPr lvl="1" algn="just"/>
            <a:r>
              <a:rPr lang="pt-PT" sz="2400" dirty="0"/>
              <a:t>A necessidade e as técnicas de comunicação entre as partes interessadas;</a:t>
            </a:r>
            <a:endParaRPr lang="pt-BR" sz="2400" dirty="0"/>
          </a:p>
          <a:p>
            <a:pPr lvl="1" algn="just"/>
            <a:r>
              <a:rPr lang="pt-PT" sz="2400" dirty="0"/>
              <a:t>A análise de riscos dos projeto;</a:t>
            </a:r>
            <a:endParaRPr lang="pt-BR" sz="2400" dirty="0"/>
          </a:p>
          <a:p>
            <a:pPr lvl="1" algn="just"/>
            <a:r>
              <a:rPr lang="pt-PT" sz="2400" dirty="0"/>
              <a:t>O ciclo de vida do projeto selecionado e, para projetos com várias fases, as fases associadas do projeto;</a:t>
            </a:r>
            <a:endParaRPr lang="pt-BR" sz="2400" dirty="0"/>
          </a:p>
          <a:p>
            <a:pPr lvl="1" algn="just"/>
            <a:r>
              <a:rPr lang="pt-PT" sz="2400" dirty="0"/>
              <a:t>As principais revisões de gerenciamento em relação a conteúdo, extensão e tempo para facilitar a abordagem de problemas em aberto e de decisões pendentes</a:t>
            </a:r>
            <a:r>
              <a:rPr lang="pt-PT" sz="2400" dirty="0" smtClean="0"/>
              <a:t>.</a:t>
            </a:r>
            <a:endParaRPr lang="pt-BR" sz="2400" dirty="0"/>
          </a:p>
        </p:txBody>
      </p:sp>
    </p:spTree>
    <p:extLst>
      <p:ext uri="{BB962C8B-B14F-4D97-AF65-F5344CB8AC3E}">
        <p14:creationId xmlns:p14="http://schemas.microsoft.com/office/powerpoint/2010/main" val="156769278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Plano de projeto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4" name="Espaço Reservado para Texto 2"/>
          <p:cNvSpPr>
            <a:spLocks noGrp="1"/>
          </p:cNvSpPr>
          <p:nvPr>
            <p:ph type="body" sz="quarter" idx="10"/>
          </p:nvPr>
        </p:nvSpPr>
        <p:spPr>
          <a:xfrm>
            <a:off x="381000" y="1411552"/>
            <a:ext cx="8382000" cy="3170099"/>
          </a:xfrm>
        </p:spPr>
        <p:txBody>
          <a:bodyPr/>
          <a:lstStyle/>
          <a:p>
            <a:pPr algn="just"/>
            <a:r>
              <a:rPr lang="pt-PT" dirty="0"/>
              <a:t>O plano de projeto permite responder às seguintes </a:t>
            </a:r>
            <a:r>
              <a:rPr lang="pt-PT" dirty="0" smtClean="0"/>
              <a:t>questões:</a:t>
            </a:r>
            <a:endParaRPr lang="pt-BR" dirty="0"/>
          </a:p>
          <a:p>
            <a:pPr lvl="1" algn="just"/>
            <a:r>
              <a:rPr lang="pt-PT" dirty="0"/>
              <a:t>O que deve ser feito no futuro para atingir os objetivos do projeto?</a:t>
            </a:r>
            <a:endParaRPr lang="pt-BR" dirty="0"/>
          </a:p>
          <a:p>
            <a:pPr lvl="1" algn="just"/>
            <a:r>
              <a:rPr lang="pt-PT" dirty="0"/>
              <a:t>Como vai ser feito?</a:t>
            </a:r>
            <a:endParaRPr lang="pt-BR" dirty="0"/>
          </a:p>
          <a:p>
            <a:pPr lvl="1" algn="just"/>
            <a:r>
              <a:rPr lang="pt-PT" dirty="0"/>
              <a:t>Quem o vai fazer?</a:t>
            </a:r>
            <a:endParaRPr lang="pt-BR" dirty="0"/>
          </a:p>
          <a:p>
            <a:pPr lvl="1" algn="just"/>
            <a:r>
              <a:rPr lang="pt-PT" dirty="0"/>
              <a:t>Quando estará feito?</a:t>
            </a:r>
            <a:endParaRPr lang="pt-BR" dirty="0"/>
          </a:p>
        </p:txBody>
      </p:sp>
    </p:spTree>
    <p:extLst>
      <p:ext uri="{BB962C8B-B14F-4D97-AF65-F5344CB8AC3E}">
        <p14:creationId xmlns:p14="http://schemas.microsoft.com/office/powerpoint/2010/main" val="13720427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7-00134_MS_Qwest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Branco com fonte Courier para slides de código">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GPS_01</Template>
  <TotalTime>163</TotalTime>
  <Words>4065</Words>
  <Application>Microsoft Office PowerPoint</Application>
  <PresentationFormat>Apresentação na tela (4:3)</PresentationFormat>
  <Paragraphs>206</Paragraphs>
  <Slides>24</Slides>
  <Notes>24</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24</vt:i4>
      </vt:variant>
    </vt:vector>
  </HeadingPairs>
  <TitlesOfParts>
    <vt:vector size="32" baseType="lpstr">
      <vt:lpstr>Batang</vt:lpstr>
      <vt:lpstr>Arial</vt:lpstr>
      <vt:lpstr>Calibri</vt:lpstr>
      <vt:lpstr>Comic Sans MS</vt:lpstr>
      <vt:lpstr>Courier New</vt:lpstr>
      <vt:lpstr>Wingdings</vt:lpstr>
      <vt:lpstr>7-00134_MS_Qwest_template_Segoe</vt:lpstr>
      <vt:lpstr>Branco com fonte Courier para slides de código</vt:lpstr>
      <vt:lpstr>GERÊNCIA DE PROJETOS DE SOFTWARE</vt:lpstr>
      <vt:lpstr>Conteúdo</vt:lpstr>
      <vt:lpstr>Metodologia básica</vt:lpstr>
      <vt:lpstr>Metodologia básica*</vt:lpstr>
      <vt:lpstr>Metodologia básica*</vt:lpstr>
      <vt:lpstr>Plano de projeto</vt:lpstr>
      <vt:lpstr>Plano de projeto</vt:lpstr>
      <vt:lpstr>Plano de projeto</vt:lpstr>
      <vt:lpstr>Plano de projeto</vt:lpstr>
      <vt:lpstr>Planejamento de projeto</vt:lpstr>
      <vt:lpstr>Como planejar um projeto</vt:lpstr>
      <vt:lpstr>Como planejar um projeto</vt:lpstr>
      <vt:lpstr>Como planejar um projeto</vt:lpstr>
      <vt:lpstr>Como planejar um projeto</vt:lpstr>
      <vt:lpstr>Como planejar um projeto</vt:lpstr>
      <vt:lpstr>Como planejar um projeto</vt:lpstr>
      <vt:lpstr>Como planejar um projeto</vt:lpstr>
      <vt:lpstr>Como planejar um projeto</vt:lpstr>
      <vt:lpstr>Como planejar um projeto</vt:lpstr>
      <vt:lpstr>Apresentação do PowerPoint</vt:lpstr>
      <vt:lpstr>Os 7 passos do gerenciamento de projetos (Fernando C. Barbi)</vt:lpstr>
      <vt:lpstr>Conclusão</vt:lpstr>
      <vt:lpstr>Atividades</vt:lpstr>
      <vt:lpstr>Referências</vt:lpstr>
    </vt:vector>
  </TitlesOfParts>
  <Company>FIC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Gerência de Projetos</dc:title>
  <dc:creator>Varajão</dc:creator>
  <cp:lastModifiedBy>varajao</cp:lastModifiedBy>
  <cp:revision>1</cp:revision>
  <dcterms:created xsi:type="dcterms:W3CDTF">2014-04-01T21:02:06Z</dcterms:created>
  <dcterms:modified xsi:type="dcterms:W3CDTF">2017-02-24T13:45:23Z</dcterms:modified>
</cp:coreProperties>
</file>