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4"/>
  </p:notesMasterIdLst>
  <p:sldIdLst>
    <p:sldId id="349" r:id="rId3"/>
    <p:sldId id="350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409" r:id="rId21"/>
    <p:sldId id="410" r:id="rId22"/>
    <p:sldId id="411" r:id="rId23"/>
    <p:sldId id="412" r:id="rId24"/>
    <p:sldId id="413" r:id="rId25"/>
    <p:sldId id="414" r:id="rId26"/>
    <p:sldId id="415" r:id="rId27"/>
    <p:sldId id="416" r:id="rId28"/>
    <p:sldId id="418" r:id="rId29"/>
    <p:sldId id="419" r:id="rId30"/>
    <p:sldId id="422" r:id="rId31"/>
    <p:sldId id="391" r:id="rId32"/>
    <p:sldId id="420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2ABD5-97F4-4E20-AC26-755F177DC06B}" type="datetimeFigureOut">
              <a:rPr lang="pt-BR" smtClean="0"/>
              <a:t>15/05/2018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FCBD7-CEAA-42D4-AB97-69DE9BF524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0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5/15/2018 2:14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778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5/15/2018 2:30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375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5/15/2018 2:32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679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5/15/2018 2:33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564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5/15/2018 2:37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194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5/15/2018 2:38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089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5/15/2018 2:40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662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5/15/2018 2:42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952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5/15/2018 3:20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754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5/15/2018 3:22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378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5/15/2018 3:22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789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5/15/2018 2:14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9851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5/15/2018 3:25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877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5/15/2018 3:26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504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5/15/2018 3:28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4057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5/15/2018 3:30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0940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5/15/2018 3:31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3626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5/15/2018 3:33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9503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5/15/2018 3:34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4664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5/15/2018 3:37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6635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5/15/2018 3:39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0668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5/15/2018 5:05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626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5/15/2018 2:25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548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5/15/2018 4:13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0059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5/15/2018 4:21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083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5/15/2018 2:18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55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5/15/2018 2:19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715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5/15/2018 2:20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375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5/15/2018 2:21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594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5/15/2018 2:22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186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5/15/2018 2:28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4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2882873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5372078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3662338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s &quot;especiais&quot; 2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smtClean="0"/>
              <a:t>clique para…</a:t>
            </a:r>
          </a:p>
        </p:txBody>
      </p:sp>
    </p:spTree>
    <p:extLst>
      <p:ext uri="{BB962C8B-B14F-4D97-AF65-F5344CB8AC3E}">
        <p14:creationId xmlns:p14="http://schemas.microsoft.com/office/powerpoint/2010/main" val="179022647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ar para slides com Código de Softw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53300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2719202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s &quot;especiais&quot; 1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695527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2153270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88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dirty="0" smtClean="0"/>
              <a:t>clique para…</a:t>
            </a:r>
          </a:p>
        </p:txBody>
      </p:sp>
    </p:spTree>
    <p:extLst>
      <p:ext uri="{BB962C8B-B14F-4D97-AF65-F5344CB8AC3E}">
        <p14:creationId xmlns:p14="http://schemas.microsoft.com/office/powerpoint/2010/main" val="34896967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62478019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8110028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53241068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855893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855893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51950637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2778381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61390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Imprime em ESCALA DE CI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27472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dirty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pt-BR" noProof="0" dirty="0"/>
          </a:p>
        </p:txBody>
      </p:sp>
      <p:pic>
        <p:nvPicPr>
          <p:cNvPr id="4" name="Imagem 3" descr="footer_graphic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  <p:pic>
        <p:nvPicPr>
          <p:cNvPr id="6" name="Picture 4" descr="banner_pro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093296"/>
            <a:ext cx="1006475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0703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533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9555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rajao.com.br/joomla/images/material/GP%20-%2050_Riscos_Recorrentes_projetos_software.jp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hadecodigo.com.br/artigo/102/metricas-e-estimativas-de-software-o-inicio-de-um-rally-de-regularidade.aspx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sse.usc.edu/TECHRPTS/1991/usccse91-500/usccse91-500.pdf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mi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GERÊNCIA DE PROJETOS DE SOFTWARE</a:t>
            </a:r>
            <a:endParaRPr lang="pt-BR" sz="5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1748308"/>
          </a:xfrm>
        </p:spPr>
        <p:txBody>
          <a:bodyPr>
            <a:normAutofit/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000" b="0" dirty="0" smtClean="0">
                <a:solidFill>
                  <a:srgbClr val="FFFFFF">
                    <a:tint val="75000"/>
                  </a:srgbClr>
                </a:solidFill>
              </a:rPr>
              <a:t>Aula: </a:t>
            </a:r>
            <a:r>
              <a:rPr lang="pt-BR" sz="4000" dirty="0" smtClean="0">
                <a:solidFill>
                  <a:srgbClr val="FFFFFF">
                    <a:tint val="75000"/>
                  </a:srgbClr>
                </a:solidFill>
              </a:rPr>
              <a:t>13</a:t>
            </a:r>
            <a:endParaRPr lang="pt-BR" sz="4000" b="0" dirty="0" smtClean="0">
              <a:solidFill>
                <a:srgbClr val="FFFFFF">
                  <a:tint val="75000"/>
                </a:srgbClr>
              </a:solidFill>
            </a:endParaRP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pt-BR" b="0" i="0" dirty="0" smtClean="0">
                <a:solidFill>
                  <a:srgbClr val="FFFFFF">
                    <a:tint val="75000"/>
                  </a:srgbClr>
                </a:solidFill>
              </a:rPr>
              <a:t>Prof.: Fabrício </a:t>
            </a:r>
            <a:r>
              <a:rPr lang="pt-BR" b="0" i="0" dirty="0" err="1" smtClean="0">
                <a:solidFill>
                  <a:srgbClr val="FFFFFF">
                    <a:tint val="75000"/>
                  </a:srgbClr>
                </a:solidFill>
              </a:rPr>
              <a:t>Varajão</a:t>
            </a:r>
            <a:endParaRPr lang="pt-BR" b="0" i="0" dirty="0" smtClean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62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Identificação de Riscos 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3841052"/>
          </a:xfrm>
        </p:spPr>
        <p:txBody>
          <a:bodyPr/>
          <a:lstStyle/>
          <a:p>
            <a:r>
              <a:rPr lang="pt-BR" dirty="0"/>
              <a:t>O projeto de software está em risco</a:t>
            </a:r>
            <a:r>
              <a:rPr lang="pt-BR" dirty="0" smtClean="0"/>
              <a:t>?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Exemplo:</a:t>
            </a:r>
          </a:p>
          <a:p>
            <a:pPr marL="0" indent="0" algn="ctr">
              <a:buNone/>
            </a:pPr>
            <a:r>
              <a:rPr lang="pt-BR" i="1" dirty="0" smtClean="0"/>
              <a:t>“</a:t>
            </a:r>
            <a:r>
              <a:rPr lang="pt-BR" i="1" dirty="0"/>
              <a:t>Como </a:t>
            </a:r>
            <a:r>
              <a:rPr lang="pt-BR" i="1" dirty="0">
                <a:solidFill>
                  <a:srgbClr val="FFFF00"/>
                </a:solidFill>
              </a:rPr>
              <a:t>consequência do uso de um novo hardware </a:t>
            </a:r>
            <a:r>
              <a:rPr lang="pt-BR" i="1" dirty="0"/>
              <a:t>(uma exigência definida), </a:t>
            </a:r>
            <a:r>
              <a:rPr lang="pt-BR" i="1" dirty="0">
                <a:solidFill>
                  <a:srgbClr val="FFFF00"/>
                </a:solidFill>
              </a:rPr>
              <a:t>erros inesperados de integração do sistema</a:t>
            </a:r>
            <a:r>
              <a:rPr lang="pt-BR" i="1" dirty="0"/>
              <a:t> podem ocorrer (um risco incerto), o que levaria a </a:t>
            </a:r>
            <a:r>
              <a:rPr lang="pt-BR" i="1" dirty="0">
                <a:solidFill>
                  <a:srgbClr val="FFFF00"/>
                </a:solidFill>
              </a:rPr>
              <a:t>estouros dos custos do projeto</a:t>
            </a:r>
            <a:r>
              <a:rPr lang="pt-BR" i="1" dirty="0"/>
              <a:t> (efeito sobre o orçamento)”</a:t>
            </a:r>
            <a:endParaRPr lang="pt-BR" i="1" dirty="0" smtClean="0"/>
          </a:p>
        </p:txBody>
      </p:sp>
    </p:spTree>
    <p:extLst>
      <p:ext uri="{BB962C8B-B14F-4D97-AF65-F5344CB8AC3E}">
        <p14:creationId xmlns:p14="http://schemas.microsoft.com/office/powerpoint/2010/main" val="3416969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Identificação de Riscos 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2640723"/>
          </a:xfrm>
        </p:spPr>
        <p:txBody>
          <a:bodyPr/>
          <a:lstStyle/>
          <a:p>
            <a:r>
              <a:rPr lang="pt-BR" dirty="0"/>
              <a:t>Técnicas para identificação de </a:t>
            </a:r>
            <a:r>
              <a:rPr lang="pt-BR" dirty="0" smtClean="0"/>
              <a:t>riscos:</a:t>
            </a:r>
          </a:p>
          <a:p>
            <a:pPr lvl="1"/>
            <a:r>
              <a:rPr lang="pt-BR" dirty="0" smtClean="0"/>
              <a:t>Uso </a:t>
            </a:r>
            <a:r>
              <a:rPr lang="pt-BR" dirty="0"/>
              <a:t>de </a:t>
            </a:r>
            <a:r>
              <a:rPr lang="pt-BR" i="1" dirty="0" err="1" smtClean="0">
                <a:solidFill>
                  <a:srgbClr val="FFFF00"/>
                </a:solidFill>
              </a:rPr>
              <a:t>checklists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Reuniões </a:t>
            </a:r>
            <a:r>
              <a:rPr lang="pt-BR" dirty="0"/>
              <a:t>e </a:t>
            </a:r>
            <a:r>
              <a:rPr lang="pt-BR" i="1" dirty="0">
                <a:solidFill>
                  <a:srgbClr val="FFFF00"/>
                </a:solidFill>
              </a:rPr>
              <a:t>brainstormings</a:t>
            </a:r>
            <a:r>
              <a:rPr lang="pt-BR" dirty="0"/>
              <a:t> com gerente e equipes experientes no </a:t>
            </a:r>
            <a:r>
              <a:rPr lang="pt-BR" dirty="0" smtClean="0"/>
              <a:t>projeto;</a:t>
            </a:r>
          </a:p>
          <a:p>
            <a:pPr lvl="1"/>
            <a:r>
              <a:rPr lang="pt-BR" dirty="0" smtClean="0"/>
              <a:t>Análise </a:t>
            </a:r>
            <a:r>
              <a:rPr lang="pt-BR" dirty="0"/>
              <a:t>de </a:t>
            </a:r>
            <a:r>
              <a:rPr lang="pt-BR" dirty="0">
                <a:solidFill>
                  <a:srgbClr val="FFFF00"/>
                </a:solidFill>
              </a:rPr>
              <a:t>cenários e lições aprendidas </a:t>
            </a:r>
            <a:r>
              <a:rPr lang="pt-BR" dirty="0"/>
              <a:t>em projetos anteriores</a:t>
            </a:r>
            <a:endParaRPr lang="pt-BR" i="1" dirty="0" smtClean="0"/>
          </a:p>
        </p:txBody>
      </p:sp>
    </p:spTree>
    <p:extLst>
      <p:ext uri="{BB962C8B-B14F-4D97-AF65-F5344CB8AC3E}">
        <p14:creationId xmlns:p14="http://schemas.microsoft.com/office/powerpoint/2010/main" val="2596018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Identificação de Riscos 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152240"/>
            <a:ext cx="8655496" cy="5281446"/>
          </a:xfrm>
        </p:spPr>
        <p:txBody>
          <a:bodyPr/>
          <a:lstStyle/>
          <a:p>
            <a:r>
              <a:rPr lang="pt-BR" dirty="0" err="1"/>
              <a:t>Checklist</a:t>
            </a:r>
            <a:r>
              <a:rPr lang="pt-BR" dirty="0"/>
              <a:t> derivado das seguintes categorias</a:t>
            </a:r>
            <a:r>
              <a:rPr lang="pt-BR" dirty="0" smtClean="0"/>
              <a:t>:</a:t>
            </a:r>
          </a:p>
          <a:p>
            <a:pPr marL="720000" lvl="1">
              <a:lnSpc>
                <a:spcPct val="100000"/>
              </a:lnSpc>
              <a:spcBef>
                <a:spcPts val="0"/>
              </a:spcBef>
            </a:pPr>
            <a:r>
              <a:rPr lang="pt-BR" sz="2400" dirty="0">
                <a:solidFill>
                  <a:srgbClr val="FFFF00"/>
                </a:solidFill>
              </a:rPr>
              <a:t>Tamanho do produto</a:t>
            </a:r>
            <a:r>
              <a:rPr lang="pt-BR" sz="2400" dirty="0"/>
              <a:t>: risco associado ao </a:t>
            </a:r>
            <a:r>
              <a:rPr lang="pt-BR" sz="2400" dirty="0">
                <a:solidFill>
                  <a:schemeClr val="bg1"/>
                </a:solidFill>
              </a:rPr>
              <a:t>tamanho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do software a ser </a:t>
            </a:r>
            <a:r>
              <a:rPr lang="pt-BR" sz="2400" dirty="0" smtClean="0"/>
              <a:t>construído.</a:t>
            </a:r>
          </a:p>
          <a:p>
            <a:pPr marL="720000" lvl="1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>
                <a:solidFill>
                  <a:srgbClr val="FFFF00"/>
                </a:solidFill>
              </a:rPr>
              <a:t>Impacto </a:t>
            </a:r>
            <a:r>
              <a:rPr lang="pt-BR" sz="2400" dirty="0">
                <a:solidFill>
                  <a:srgbClr val="FFFF00"/>
                </a:solidFill>
              </a:rPr>
              <a:t>no negócio</a:t>
            </a:r>
            <a:r>
              <a:rPr lang="pt-BR" sz="2400" dirty="0"/>
              <a:t>: riscos associados com </a:t>
            </a:r>
            <a:r>
              <a:rPr lang="pt-BR" sz="2400" dirty="0">
                <a:solidFill>
                  <a:schemeClr val="bg1"/>
                </a:solidFill>
              </a:rPr>
              <a:t>restrições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impostas pelo </a:t>
            </a:r>
            <a:r>
              <a:rPr lang="pt-BR" sz="2400" dirty="0" smtClean="0"/>
              <a:t>gerente.</a:t>
            </a:r>
          </a:p>
          <a:p>
            <a:pPr marL="720000" lvl="1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>
                <a:solidFill>
                  <a:srgbClr val="FFFF00"/>
                </a:solidFill>
              </a:rPr>
              <a:t>Características </a:t>
            </a:r>
            <a:r>
              <a:rPr lang="pt-BR" sz="2400" dirty="0">
                <a:solidFill>
                  <a:srgbClr val="FFFF00"/>
                </a:solidFill>
              </a:rPr>
              <a:t>do cliente</a:t>
            </a:r>
            <a:r>
              <a:rPr lang="pt-BR" sz="2400" dirty="0"/>
              <a:t>: características </a:t>
            </a:r>
            <a:r>
              <a:rPr lang="pt-BR" sz="2400" dirty="0">
                <a:solidFill>
                  <a:schemeClr val="bg1"/>
                </a:solidFill>
              </a:rPr>
              <a:t>pessoais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e grau de </a:t>
            </a:r>
            <a:r>
              <a:rPr lang="pt-BR" sz="2400" dirty="0" smtClean="0">
                <a:solidFill>
                  <a:srgbClr val="FFFF00"/>
                </a:solidFill>
              </a:rPr>
              <a:t>comunicação</a:t>
            </a:r>
            <a:r>
              <a:rPr lang="pt-BR" sz="2400" dirty="0" smtClean="0"/>
              <a:t>.</a:t>
            </a:r>
          </a:p>
          <a:p>
            <a:pPr marL="720000" lvl="1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>
                <a:solidFill>
                  <a:srgbClr val="FFFF00"/>
                </a:solidFill>
              </a:rPr>
              <a:t>Definição </a:t>
            </a:r>
            <a:r>
              <a:rPr lang="pt-BR" sz="2400" dirty="0">
                <a:solidFill>
                  <a:srgbClr val="FFFF00"/>
                </a:solidFill>
              </a:rPr>
              <a:t>do processo</a:t>
            </a:r>
            <a:r>
              <a:rPr lang="pt-BR" sz="2400" dirty="0"/>
              <a:t>: grau de </a:t>
            </a:r>
            <a:r>
              <a:rPr lang="pt-BR" sz="2400" dirty="0">
                <a:solidFill>
                  <a:schemeClr val="bg1"/>
                </a:solidFill>
              </a:rPr>
              <a:t>conhecimento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e </a:t>
            </a:r>
            <a:r>
              <a:rPr lang="pt-BR" sz="2400" dirty="0">
                <a:solidFill>
                  <a:schemeClr val="bg1"/>
                </a:solidFill>
              </a:rPr>
              <a:t>uso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do </a:t>
            </a:r>
            <a:r>
              <a:rPr lang="pt-BR" sz="2400" dirty="0" smtClean="0"/>
              <a:t>processo.</a:t>
            </a:r>
          </a:p>
          <a:p>
            <a:pPr marL="720000" lvl="1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>
                <a:solidFill>
                  <a:srgbClr val="FFFF00"/>
                </a:solidFill>
              </a:rPr>
              <a:t>Ambiente </a:t>
            </a:r>
            <a:r>
              <a:rPr lang="pt-BR" sz="2400" dirty="0">
                <a:solidFill>
                  <a:srgbClr val="FFFF00"/>
                </a:solidFill>
              </a:rPr>
              <a:t>de desenvolvimento</a:t>
            </a:r>
            <a:r>
              <a:rPr lang="pt-BR" sz="2400" dirty="0"/>
              <a:t>: </a:t>
            </a:r>
            <a:r>
              <a:rPr lang="pt-BR" sz="2400" dirty="0">
                <a:solidFill>
                  <a:schemeClr val="bg1"/>
                </a:solidFill>
              </a:rPr>
              <a:t>qualidade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das ferramentas </a:t>
            </a:r>
            <a:r>
              <a:rPr lang="pt-BR" sz="2400" dirty="0" smtClean="0"/>
              <a:t>disponíveis.</a:t>
            </a:r>
          </a:p>
          <a:p>
            <a:pPr marL="720000" lvl="1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>
                <a:solidFill>
                  <a:srgbClr val="FFFF00"/>
                </a:solidFill>
              </a:rPr>
              <a:t>Tecnologia </a:t>
            </a:r>
            <a:r>
              <a:rPr lang="pt-BR" sz="2400" dirty="0">
                <a:solidFill>
                  <a:srgbClr val="FFFF00"/>
                </a:solidFill>
              </a:rPr>
              <a:t>para a construção</a:t>
            </a:r>
            <a:r>
              <a:rPr lang="pt-BR" sz="2400" dirty="0"/>
              <a:t>: </a:t>
            </a:r>
            <a:r>
              <a:rPr lang="pt-BR" sz="2400" dirty="0">
                <a:solidFill>
                  <a:schemeClr val="bg1"/>
                </a:solidFill>
              </a:rPr>
              <a:t>complexidade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do </a:t>
            </a:r>
            <a:r>
              <a:rPr lang="pt-BR" sz="2400" dirty="0" smtClean="0"/>
              <a:t>sistema.</a:t>
            </a:r>
          </a:p>
          <a:p>
            <a:pPr marL="720000" lvl="1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>
                <a:solidFill>
                  <a:srgbClr val="FFFF00"/>
                </a:solidFill>
              </a:rPr>
              <a:t>Composição </a:t>
            </a:r>
            <a:r>
              <a:rPr lang="pt-BR" sz="2400" dirty="0">
                <a:solidFill>
                  <a:srgbClr val="FFFF00"/>
                </a:solidFill>
              </a:rPr>
              <a:t>do pessoal</a:t>
            </a:r>
            <a:r>
              <a:rPr lang="pt-BR" sz="2400" dirty="0"/>
              <a:t>: riscos associados com a </a:t>
            </a:r>
            <a:r>
              <a:rPr lang="pt-BR" sz="2400" dirty="0">
                <a:solidFill>
                  <a:schemeClr val="bg1"/>
                </a:solidFill>
              </a:rPr>
              <a:t>experiência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da equipe. </a:t>
            </a:r>
            <a:endParaRPr lang="pt-BR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766060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Identificação de Riscos 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763000" cy="4727448"/>
          </a:xfrm>
        </p:spPr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Exemplo</a:t>
            </a:r>
            <a:r>
              <a:rPr lang="pt-BR" b="1" dirty="0" smtClean="0"/>
              <a:t>:</a:t>
            </a:r>
            <a:r>
              <a:rPr lang="pt-BR" dirty="0" smtClean="0"/>
              <a:t> </a:t>
            </a:r>
            <a:r>
              <a:rPr lang="pt-BR" dirty="0" err="1" smtClean="0"/>
              <a:t>Checklist</a:t>
            </a:r>
            <a:r>
              <a:rPr lang="pt-BR" dirty="0" smtClean="0"/>
              <a:t> </a:t>
            </a:r>
            <a:r>
              <a:rPr lang="pt-BR" dirty="0"/>
              <a:t>para identificação dos riscos de Composição do Pessoal</a:t>
            </a:r>
            <a:r>
              <a:rPr lang="pt-BR" dirty="0" smtClean="0"/>
              <a:t>:</a:t>
            </a:r>
          </a:p>
          <a:p>
            <a:pPr lvl="1"/>
            <a:r>
              <a:rPr lang="pt-BR" sz="2400" dirty="0"/>
              <a:t>Há pessoas suficientes à </a:t>
            </a:r>
            <a:r>
              <a:rPr lang="pt-BR" sz="2400" dirty="0" smtClean="0"/>
              <a:t>disposição?</a:t>
            </a:r>
          </a:p>
          <a:p>
            <a:pPr lvl="1"/>
            <a:r>
              <a:rPr lang="pt-BR" sz="2400" dirty="0" smtClean="0"/>
              <a:t>As </a:t>
            </a:r>
            <a:r>
              <a:rPr lang="pt-BR" sz="2400" dirty="0"/>
              <a:t>pessoas têm a combinação certa de </a:t>
            </a:r>
            <a:r>
              <a:rPr lang="pt-BR" sz="2400" dirty="0" smtClean="0"/>
              <a:t>habilidades?</a:t>
            </a:r>
          </a:p>
          <a:p>
            <a:pPr lvl="1"/>
            <a:r>
              <a:rPr lang="pt-BR" sz="2400" dirty="0" smtClean="0"/>
              <a:t>O </a:t>
            </a:r>
            <a:r>
              <a:rPr lang="pt-BR" sz="2400" dirty="0"/>
              <a:t>pessoal está comprometido com toda a duração do </a:t>
            </a:r>
            <a:r>
              <a:rPr lang="pt-BR" sz="2400" dirty="0" smtClean="0"/>
              <a:t>projeto?</a:t>
            </a:r>
          </a:p>
          <a:p>
            <a:pPr lvl="1"/>
            <a:r>
              <a:rPr lang="pt-BR" sz="2400" dirty="0" smtClean="0"/>
              <a:t>Algum </a:t>
            </a:r>
            <a:r>
              <a:rPr lang="pt-BR" sz="2400" dirty="0"/>
              <a:t>membro estará trabalhando parcialmente nesse </a:t>
            </a:r>
            <a:r>
              <a:rPr lang="pt-BR" sz="2400" dirty="0" smtClean="0"/>
              <a:t>projeto?</a:t>
            </a:r>
          </a:p>
          <a:p>
            <a:pPr lvl="1"/>
            <a:r>
              <a:rPr lang="pt-BR" sz="2400" dirty="0" smtClean="0"/>
              <a:t>O </a:t>
            </a:r>
            <a:r>
              <a:rPr lang="pt-BR" sz="2400" dirty="0"/>
              <a:t>pessoal tem as expectativas certas sobre o trabalho que tem à </a:t>
            </a:r>
            <a:r>
              <a:rPr lang="pt-BR" sz="2400" dirty="0" smtClean="0"/>
              <a:t>mão?</a:t>
            </a:r>
          </a:p>
          <a:p>
            <a:pPr lvl="1"/>
            <a:r>
              <a:rPr lang="pt-BR" sz="2400" dirty="0" smtClean="0"/>
              <a:t>A </a:t>
            </a:r>
            <a:r>
              <a:rPr lang="pt-BR" sz="2400" dirty="0"/>
              <a:t>equipe recebeu o treinamento </a:t>
            </a:r>
            <a:r>
              <a:rPr lang="pt-BR" sz="2400" dirty="0" smtClean="0"/>
              <a:t>necessário?</a:t>
            </a:r>
          </a:p>
          <a:p>
            <a:pPr lvl="1"/>
            <a:r>
              <a:rPr lang="pt-BR" sz="2400" dirty="0" smtClean="0"/>
              <a:t>A </a:t>
            </a:r>
            <a:r>
              <a:rPr lang="pt-BR" sz="2400" dirty="0"/>
              <a:t>rotatividade entre os membros do pessoal será baixa o bastante para permitir continuidade?</a:t>
            </a:r>
            <a:endParaRPr lang="pt-BR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504078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Identificação de Riscos 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3256276"/>
          </a:xfrm>
        </p:spPr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Exemplo</a:t>
            </a:r>
            <a:r>
              <a:rPr lang="pt-BR" b="1" dirty="0" smtClean="0"/>
              <a:t>: </a:t>
            </a:r>
            <a:r>
              <a:rPr lang="pt-BR" dirty="0" err="1" smtClean="0"/>
              <a:t>Checklist</a:t>
            </a:r>
            <a:r>
              <a:rPr lang="pt-BR" dirty="0" smtClean="0"/>
              <a:t> </a:t>
            </a:r>
            <a:r>
              <a:rPr lang="pt-BR" dirty="0"/>
              <a:t>para identificação dos riscos de Características do </a:t>
            </a:r>
            <a:r>
              <a:rPr lang="pt-BR" dirty="0" smtClean="0"/>
              <a:t>Cliente</a:t>
            </a:r>
          </a:p>
          <a:p>
            <a:pPr lvl="1"/>
            <a:r>
              <a:rPr lang="pt-BR" dirty="0"/>
              <a:t>Você já realizou outros projetos com o cliente</a:t>
            </a:r>
            <a:r>
              <a:rPr lang="pt-BR" dirty="0" smtClean="0"/>
              <a:t>?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cliente tem ideias sólidas dos </a:t>
            </a:r>
            <a:r>
              <a:rPr lang="pt-BR" dirty="0" smtClean="0"/>
              <a:t>requisitos?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cliente concorda em “gastar” tempo com </a:t>
            </a:r>
            <a:r>
              <a:rPr lang="pt-BR" dirty="0" smtClean="0"/>
              <a:t>você?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cliente está disposto em participar das </a:t>
            </a:r>
            <a:r>
              <a:rPr lang="pt-BR" dirty="0" smtClean="0"/>
              <a:t>revisões?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cliente tem expectativas realísticas?</a:t>
            </a:r>
            <a:endParaRPr lang="pt-BR" i="1" dirty="0" smtClean="0"/>
          </a:p>
        </p:txBody>
      </p:sp>
    </p:spTree>
    <p:extLst>
      <p:ext uri="{BB962C8B-B14F-4D97-AF65-F5344CB8AC3E}">
        <p14:creationId xmlns:p14="http://schemas.microsoft.com/office/powerpoint/2010/main" val="3450869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Análise dos Riscos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2474524"/>
          </a:xfrm>
        </p:spPr>
        <p:txBody>
          <a:bodyPr/>
          <a:lstStyle/>
          <a:p>
            <a:r>
              <a:rPr lang="pt-BR" dirty="0"/>
              <a:t>Identificar quais riscos são relevantes </a:t>
            </a:r>
          </a:p>
          <a:p>
            <a:r>
              <a:rPr lang="pt-BR" dirty="0" smtClean="0"/>
              <a:t>Propriedades </a:t>
            </a:r>
            <a:r>
              <a:rPr lang="pt-BR" dirty="0"/>
              <a:t>dos </a:t>
            </a:r>
            <a:r>
              <a:rPr lang="pt-BR" dirty="0" smtClean="0"/>
              <a:t>riscos</a:t>
            </a:r>
          </a:p>
          <a:p>
            <a:pPr lvl="1"/>
            <a:r>
              <a:rPr lang="pt-BR" dirty="0" smtClean="0"/>
              <a:t>Probabilidade</a:t>
            </a:r>
          </a:p>
          <a:p>
            <a:pPr lvl="1"/>
            <a:r>
              <a:rPr lang="pt-BR" dirty="0" smtClean="0"/>
              <a:t>Impacto</a:t>
            </a:r>
          </a:p>
          <a:p>
            <a:pPr lvl="1"/>
            <a:r>
              <a:rPr lang="pt-BR" dirty="0" smtClean="0"/>
              <a:t>Proximidade</a:t>
            </a:r>
            <a:endParaRPr lang="pt-BR" i="1" dirty="0" smtClean="0"/>
          </a:p>
        </p:txBody>
      </p:sp>
    </p:spTree>
    <p:extLst>
      <p:ext uri="{BB962C8B-B14F-4D97-AF65-F5344CB8AC3E}">
        <p14:creationId xmlns:p14="http://schemas.microsoft.com/office/powerpoint/2010/main" val="28101226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Análise dos Riscos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2068259"/>
          </a:xfrm>
        </p:spPr>
        <p:txBody>
          <a:bodyPr/>
          <a:lstStyle/>
          <a:p>
            <a:r>
              <a:rPr lang="pt-BR" dirty="0"/>
              <a:t>Isto é um risco ou </a:t>
            </a:r>
            <a:r>
              <a:rPr lang="pt-BR" dirty="0" smtClean="0"/>
              <a:t>não?</a:t>
            </a:r>
          </a:p>
          <a:p>
            <a:r>
              <a:rPr lang="pt-BR" dirty="0" smtClean="0"/>
              <a:t>Qual </a:t>
            </a:r>
            <a:r>
              <a:rPr lang="pt-BR" dirty="0"/>
              <a:t>a probabilidade de </a:t>
            </a:r>
            <a:r>
              <a:rPr lang="pt-BR" dirty="0" smtClean="0"/>
              <a:t>ocorrência?</a:t>
            </a:r>
          </a:p>
          <a:p>
            <a:r>
              <a:rPr lang="pt-BR" dirty="0" smtClean="0"/>
              <a:t>O </a:t>
            </a:r>
            <a:r>
              <a:rPr lang="pt-BR" dirty="0"/>
              <a:t>quanto sério é este </a:t>
            </a:r>
            <a:r>
              <a:rPr lang="pt-BR" dirty="0" smtClean="0"/>
              <a:t>risco?</a:t>
            </a:r>
          </a:p>
          <a:p>
            <a:r>
              <a:rPr lang="pt-BR" dirty="0" smtClean="0"/>
              <a:t>Quais </a:t>
            </a:r>
            <a:r>
              <a:rPr lang="pt-BR" dirty="0"/>
              <a:t>são as consequências?</a:t>
            </a:r>
            <a:endParaRPr lang="pt-BR" i="1" dirty="0" smtClean="0"/>
          </a:p>
        </p:txBody>
      </p:sp>
    </p:spTree>
    <p:extLst>
      <p:ext uri="{BB962C8B-B14F-4D97-AF65-F5344CB8AC3E}">
        <p14:creationId xmlns:p14="http://schemas.microsoft.com/office/powerpoint/2010/main" val="346133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Tabela de Riscos – sem ordenação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387798"/>
          </a:xfrm>
        </p:spPr>
        <p:txBody>
          <a:bodyPr/>
          <a:lstStyle/>
          <a:p>
            <a:r>
              <a:rPr lang="en-US" sz="2800" dirty="0" smtClean="0"/>
              <a:t>Risk Management, Mitigation and Monitoring - RMMM</a:t>
            </a:r>
            <a:endParaRPr lang="pt-BR" sz="2800" i="1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21651" t="37394" r="25588" b="12181"/>
          <a:stretch/>
        </p:blipFill>
        <p:spPr>
          <a:xfrm>
            <a:off x="791580" y="1799350"/>
            <a:ext cx="7560840" cy="4062542"/>
          </a:xfrm>
          <a:prstGeom prst="rect">
            <a:avLst/>
          </a:prstGeom>
        </p:spPr>
      </p:pic>
      <p:sp>
        <p:nvSpPr>
          <p:cNvPr id="5" name="Espaço Reservado para Texto 2"/>
          <p:cNvSpPr txBox="1">
            <a:spLocks/>
          </p:cNvSpPr>
          <p:nvPr/>
        </p:nvSpPr>
        <p:spPr>
          <a:xfrm>
            <a:off x="179512" y="6034246"/>
            <a:ext cx="8583488" cy="53245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/>
              <a:t>Probabilidade: avaliada pela equipe em rodadas sucessivas até obter </a:t>
            </a:r>
            <a:r>
              <a:rPr lang="pt-BR" sz="1400" dirty="0" smtClean="0"/>
              <a:t>consenso</a:t>
            </a:r>
          </a:p>
          <a:p>
            <a:pPr marL="0" indent="0">
              <a:buNone/>
            </a:pPr>
            <a:r>
              <a:rPr lang="pt-BR" sz="2000" dirty="0" smtClean="0"/>
              <a:t>Impacto: </a:t>
            </a:r>
            <a:r>
              <a:rPr lang="pt-BR" sz="2000" dirty="0" smtClean="0">
                <a:solidFill>
                  <a:srgbClr val="FF0000"/>
                </a:solidFill>
              </a:rPr>
              <a:t>1 </a:t>
            </a:r>
            <a:r>
              <a:rPr lang="pt-BR" sz="2000" dirty="0">
                <a:solidFill>
                  <a:srgbClr val="FF0000"/>
                </a:solidFill>
              </a:rPr>
              <a:t>– catastrófico</a:t>
            </a:r>
            <a:r>
              <a:rPr lang="pt-BR" sz="2000" dirty="0"/>
              <a:t> ; </a:t>
            </a:r>
            <a:r>
              <a:rPr lang="pt-BR" sz="2000" dirty="0">
                <a:solidFill>
                  <a:srgbClr val="FFFF00"/>
                </a:solidFill>
              </a:rPr>
              <a:t>2 – crítico</a:t>
            </a:r>
            <a:r>
              <a:rPr lang="pt-BR" sz="2000" dirty="0"/>
              <a:t>; </a:t>
            </a:r>
            <a:r>
              <a:rPr lang="pt-BR" sz="2000" dirty="0">
                <a:solidFill>
                  <a:srgbClr val="00B050"/>
                </a:solidFill>
              </a:rPr>
              <a:t>3 – marginal</a:t>
            </a:r>
            <a:r>
              <a:rPr lang="pt-BR" sz="2000" dirty="0"/>
              <a:t>; </a:t>
            </a:r>
            <a:r>
              <a:rPr lang="pt-B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4 - negligenciável</a:t>
            </a:r>
            <a:endParaRPr lang="pt-BR" sz="2000" i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469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Tabela de Riscos – ordenada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387798"/>
          </a:xfrm>
        </p:spPr>
        <p:txBody>
          <a:bodyPr/>
          <a:lstStyle/>
          <a:p>
            <a:r>
              <a:rPr lang="en-US" sz="2800" dirty="0" smtClean="0"/>
              <a:t>Risk Management, Mitigation and Monitoring - RMMM</a:t>
            </a:r>
            <a:endParaRPr lang="pt-BR" sz="2800" i="1" dirty="0" smtClean="0"/>
          </a:p>
        </p:txBody>
      </p:sp>
      <p:sp>
        <p:nvSpPr>
          <p:cNvPr id="5" name="Espaço Reservado para Texto 2"/>
          <p:cNvSpPr txBox="1">
            <a:spLocks/>
          </p:cNvSpPr>
          <p:nvPr/>
        </p:nvSpPr>
        <p:spPr>
          <a:xfrm>
            <a:off x="179512" y="6034246"/>
            <a:ext cx="8583488" cy="53245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/>
              <a:t>Probabilidade: avaliada pela equipe em rodadas sucessivas até obter </a:t>
            </a:r>
            <a:r>
              <a:rPr lang="pt-BR" sz="1400" dirty="0" smtClean="0"/>
              <a:t>consenso</a:t>
            </a:r>
          </a:p>
          <a:p>
            <a:pPr marL="0" indent="0">
              <a:buNone/>
            </a:pPr>
            <a:r>
              <a:rPr lang="pt-BR" sz="2000" dirty="0" smtClean="0"/>
              <a:t>Impacto: </a:t>
            </a:r>
            <a:r>
              <a:rPr lang="pt-BR" sz="2000" dirty="0" smtClean="0">
                <a:solidFill>
                  <a:srgbClr val="FF0000"/>
                </a:solidFill>
              </a:rPr>
              <a:t>1 </a:t>
            </a:r>
            <a:r>
              <a:rPr lang="pt-BR" sz="2000" dirty="0">
                <a:solidFill>
                  <a:srgbClr val="FF0000"/>
                </a:solidFill>
              </a:rPr>
              <a:t>– catastrófico</a:t>
            </a:r>
            <a:r>
              <a:rPr lang="pt-BR" sz="2000" dirty="0"/>
              <a:t> ; </a:t>
            </a:r>
            <a:r>
              <a:rPr lang="pt-BR" sz="2000" dirty="0">
                <a:solidFill>
                  <a:srgbClr val="FFFF00"/>
                </a:solidFill>
              </a:rPr>
              <a:t>2 – crítico</a:t>
            </a:r>
            <a:r>
              <a:rPr lang="pt-BR" sz="2000" dirty="0"/>
              <a:t>; </a:t>
            </a:r>
            <a:r>
              <a:rPr lang="pt-BR" sz="2000" dirty="0">
                <a:solidFill>
                  <a:srgbClr val="00B050"/>
                </a:solidFill>
              </a:rPr>
              <a:t>3 – marginal</a:t>
            </a:r>
            <a:r>
              <a:rPr lang="pt-BR" sz="2000" dirty="0"/>
              <a:t>; </a:t>
            </a:r>
            <a:r>
              <a:rPr lang="pt-B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4 - negligenciável</a:t>
            </a:r>
            <a:endParaRPr lang="pt-BR" sz="2000" i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/>
          <a:srcRect l="21651" t="24788" r="25588" b="24788"/>
          <a:stretch/>
        </p:blipFill>
        <p:spPr>
          <a:xfrm>
            <a:off x="755575" y="1799350"/>
            <a:ext cx="7596845" cy="408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00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Tabela de Riscos – sem ordenação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387798"/>
          </a:xfrm>
        </p:spPr>
        <p:txBody>
          <a:bodyPr/>
          <a:lstStyle/>
          <a:p>
            <a:r>
              <a:rPr lang="en-US" sz="2800" dirty="0" smtClean="0"/>
              <a:t>Risk Management, Mitigation and Monitoring - RMMM</a:t>
            </a:r>
            <a:endParaRPr lang="pt-BR" sz="2800" i="1" dirty="0" smtClean="0"/>
          </a:p>
        </p:txBody>
      </p:sp>
      <p:sp>
        <p:nvSpPr>
          <p:cNvPr id="5" name="Espaço Reservado para Texto 2"/>
          <p:cNvSpPr txBox="1">
            <a:spLocks/>
          </p:cNvSpPr>
          <p:nvPr/>
        </p:nvSpPr>
        <p:spPr>
          <a:xfrm>
            <a:off x="179512" y="6034246"/>
            <a:ext cx="8583488" cy="53245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dirty="0"/>
              <a:t>Probabilidade: avaliada pela equipe em rodadas sucessivas até obter </a:t>
            </a:r>
            <a:r>
              <a:rPr lang="pt-BR" sz="1400" dirty="0" smtClean="0"/>
              <a:t>consenso</a:t>
            </a:r>
          </a:p>
          <a:p>
            <a:pPr marL="0" indent="0">
              <a:buNone/>
            </a:pPr>
            <a:r>
              <a:rPr lang="pt-BR" sz="2000" dirty="0" smtClean="0"/>
              <a:t>Impacto: </a:t>
            </a:r>
            <a:r>
              <a:rPr lang="pt-BR" sz="2000" dirty="0" smtClean="0">
                <a:solidFill>
                  <a:srgbClr val="FF0000"/>
                </a:solidFill>
              </a:rPr>
              <a:t>1 </a:t>
            </a:r>
            <a:r>
              <a:rPr lang="pt-BR" sz="2000" dirty="0">
                <a:solidFill>
                  <a:srgbClr val="FF0000"/>
                </a:solidFill>
              </a:rPr>
              <a:t>– catastrófico</a:t>
            </a:r>
            <a:r>
              <a:rPr lang="pt-BR" sz="2000" dirty="0"/>
              <a:t> ; </a:t>
            </a:r>
            <a:r>
              <a:rPr lang="pt-BR" sz="2000" dirty="0">
                <a:solidFill>
                  <a:srgbClr val="FFFF00"/>
                </a:solidFill>
              </a:rPr>
              <a:t>2 – crítico</a:t>
            </a:r>
            <a:r>
              <a:rPr lang="pt-BR" sz="2000" dirty="0"/>
              <a:t>; </a:t>
            </a:r>
            <a:r>
              <a:rPr lang="pt-BR" sz="2000" dirty="0">
                <a:solidFill>
                  <a:srgbClr val="00B050"/>
                </a:solidFill>
              </a:rPr>
              <a:t>3 – marginal</a:t>
            </a:r>
            <a:r>
              <a:rPr lang="pt-BR" sz="2000" dirty="0"/>
              <a:t>; </a:t>
            </a:r>
            <a:r>
              <a:rPr lang="pt-B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4 - negligenciável</a:t>
            </a:r>
            <a:endParaRPr lang="pt-BR" sz="2000" i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/>
          <a:srcRect l="21896" t="26189" r="25741" b="24787"/>
          <a:stretch/>
        </p:blipFill>
        <p:spPr>
          <a:xfrm>
            <a:off x="791580" y="1825680"/>
            <a:ext cx="7560840" cy="405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41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Conteúdo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068259"/>
          </a:xfrm>
        </p:spPr>
        <p:txBody>
          <a:bodyPr/>
          <a:lstStyle/>
          <a:p>
            <a:r>
              <a:rPr lang="pt-BR" dirty="0" smtClean="0"/>
              <a:t>Riscos</a:t>
            </a:r>
          </a:p>
          <a:p>
            <a:r>
              <a:rPr lang="pt-BR" dirty="0" smtClean="0"/>
              <a:t>Tipos de risco</a:t>
            </a:r>
            <a:endParaRPr lang="pt-BR" dirty="0" smtClean="0"/>
          </a:p>
          <a:p>
            <a:r>
              <a:rPr lang="pt-BR" dirty="0" smtClean="0"/>
              <a:t>Mapa para gerenciar riscos</a:t>
            </a:r>
          </a:p>
          <a:p>
            <a:r>
              <a:rPr lang="pt-BR" dirty="0" smtClean="0"/>
              <a:t>Riscos recorrentes em projetos de software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051047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Avaliando impacto do risco 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4228850"/>
          </a:xfrm>
        </p:spPr>
        <p:txBody>
          <a:bodyPr/>
          <a:lstStyle/>
          <a:p>
            <a:r>
              <a:rPr lang="pt-BR" sz="2800" dirty="0"/>
              <a:t>Avaliar as consequências do </a:t>
            </a:r>
            <a:r>
              <a:rPr lang="pt-BR" sz="2800" dirty="0" smtClean="0"/>
              <a:t>risco</a:t>
            </a:r>
          </a:p>
          <a:p>
            <a:r>
              <a:rPr lang="pt-BR" sz="2800" dirty="0" smtClean="0"/>
              <a:t>Depende:</a:t>
            </a:r>
          </a:p>
          <a:p>
            <a:pPr lvl="1"/>
            <a:r>
              <a:rPr lang="pt-BR" sz="2400" dirty="0" smtClean="0"/>
              <a:t>Natureza </a:t>
            </a:r>
            <a:r>
              <a:rPr lang="pt-BR" sz="2400" dirty="0"/>
              <a:t>do </a:t>
            </a:r>
            <a:r>
              <a:rPr lang="pt-BR" sz="2400" dirty="0" smtClean="0"/>
              <a:t>risco</a:t>
            </a:r>
          </a:p>
          <a:p>
            <a:pPr lvl="1"/>
            <a:r>
              <a:rPr lang="pt-BR" sz="2400" dirty="0" smtClean="0"/>
              <a:t>Escopo </a:t>
            </a:r>
            <a:r>
              <a:rPr lang="pt-BR" sz="2400" dirty="0"/>
              <a:t>do </a:t>
            </a:r>
            <a:r>
              <a:rPr lang="pt-BR" sz="2400" dirty="0" smtClean="0"/>
              <a:t>risco</a:t>
            </a:r>
          </a:p>
          <a:p>
            <a:pPr lvl="1"/>
            <a:r>
              <a:rPr lang="pt-BR" sz="2400" dirty="0" smtClean="0"/>
              <a:t>Época</a:t>
            </a:r>
          </a:p>
          <a:p>
            <a:r>
              <a:rPr lang="pt-BR" sz="2800" dirty="0" smtClean="0"/>
              <a:t>Exposição </a:t>
            </a:r>
            <a:r>
              <a:rPr lang="pt-BR" sz="2800" dirty="0"/>
              <a:t>geral ao risco (</a:t>
            </a:r>
            <a:r>
              <a:rPr lang="pt-BR" sz="2800" i="1" dirty="0" err="1"/>
              <a:t>risk</a:t>
            </a:r>
            <a:r>
              <a:rPr lang="pt-BR" sz="2800" i="1" dirty="0"/>
              <a:t> </a:t>
            </a:r>
            <a:r>
              <a:rPr lang="pt-BR" sz="2800" i="1" dirty="0" err="1"/>
              <a:t>exposure</a:t>
            </a:r>
            <a:r>
              <a:rPr lang="pt-BR" sz="2800" i="1" dirty="0"/>
              <a:t> </a:t>
            </a:r>
            <a:r>
              <a:rPr lang="pt-BR" sz="2800" dirty="0"/>
              <a:t>– RE</a:t>
            </a:r>
            <a:r>
              <a:rPr lang="pt-BR" sz="2800" dirty="0" smtClean="0"/>
              <a:t>):</a:t>
            </a:r>
          </a:p>
          <a:p>
            <a:pPr lvl="1"/>
            <a:r>
              <a:rPr lang="pt-BR" sz="2400" dirty="0" smtClean="0"/>
              <a:t>RE </a:t>
            </a:r>
            <a:r>
              <a:rPr lang="pt-BR" sz="2400" dirty="0"/>
              <a:t>= P x </a:t>
            </a:r>
            <a:r>
              <a:rPr lang="pt-BR" sz="2400" dirty="0" smtClean="0"/>
              <a:t>C</a:t>
            </a:r>
          </a:p>
          <a:p>
            <a:pPr lvl="1"/>
            <a:r>
              <a:rPr lang="pt-BR" sz="2400" dirty="0" smtClean="0"/>
              <a:t>P </a:t>
            </a:r>
            <a:r>
              <a:rPr lang="pt-BR" sz="2400" dirty="0"/>
              <a:t>= probabilidade e C = custo do risco para o </a:t>
            </a:r>
            <a:r>
              <a:rPr lang="pt-BR" sz="2400" dirty="0" smtClean="0"/>
              <a:t>projeto</a:t>
            </a:r>
          </a:p>
          <a:p>
            <a:r>
              <a:rPr lang="pt-BR" sz="2800" dirty="0" smtClean="0"/>
              <a:t>Permite </a:t>
            </a:r>
            <a:r>
              <a:rPr lang="pt-BR" sz="2800" dirty="0"/>
              <a:t>ajustar a estimativa do custo e para previsão de recursos de pessoal no projeto</a:t>
            </a:r>
            <a:endParaRPr lang="pt-BR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386764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Avaliando impacto do risco 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43198"/>
          </a:xfrm>
        </p:spPr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4801" t="35993" r="28738" b="15404"/>
          <a:stretch/>
        </p:blipFill>
        <p:spPr>
          <a:xfrm>
            <a:off x="809069" y="1854750"/>
            <a:ext cx="7525862" cy="442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034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RMMM – Mitigação, Monitoração e Controle de Riscos 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747262"/>
            <a:ext cx="8583488" cy="1969770"/>
          </a:xfrm>
        </p:spPr>
        <p:txBody>
          <a:bodyPr/>
          <a:lstStyle/>
          <a:p>
            <a:r>
              <a:rPr lang="pt-BR" dirty="0"/>
              <a:t>Como evitar o </a:t>
            </a:r>
            <a:r>
              <a:rPr lang="pt-BR" dirty="0" smtClean="0"/>
              <a:t>risco?</a:t>
            </a:r>
          </a:p>
          <a:p>
            <a:r>
              <a:rPr lang="pt-BR" dirty="0" smtClean="0"/>
              <a:t>Como </a:t>
            </a:r>
            <a:r>
              <a:rPr lang="pt-BR" dirty="0"/>
              <a:t>monitorar o </a:t>
            </a:r>
            <a:r>
              <a:rPr lang="pt-BR" dirty="0" smtClean="0"/>
              <a:t>risco?</a:t>
            </a:r>
          </a:p>
          <a:p>
            <a:r>
              <a:rPr lang="pt-BR" dirty="0" smtClean="0"/>
              <a:t>Como </a:t>
            </a:r>
            <a:r>
              <a:rPr lang="pt-BR" dirty="0"/>
              <a:t>gerenciar o risco e planejar a contingência?</a:t>
            </a:r>
            <a:endParaRPr lang="pt-BR" i="1" dirty="0" smtClean="0"/>
          </a:p>
        </p:txBody>
      </p:sp>
    </p:spTree>
    <p:extLst>
      <p:ext uri="{BB962C8B-B14F-4D97-AF65-F5344CB8AC3E}">
        <p14:creationId xmlns:p14="http://schemas.microsoft.com/office/powerpoint/2010/main" val="1479369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RMMM – Mitigação, Monitoração e Controle de Riscos 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747262"/>
            <a:ext cx="8583488" cy="4552015"/>
          </a:xfrm>
        </p:spPr>
        <p:txBody>
          <a:bodyPr/>
          <a:lstStyle/>
          <a:p>
            <a:r>
              <a:rPr lang="pt-BR" sz="2800" dirty="0" smtClean="0"/>
              <a:t>Exemplo: </a:t>
            </a:r>
            <a:r>
              <a:rPr lang="pt-BR" sz="2800" dirty="0" smtClean="0">
                <a:solidFill>
                  <a:srgbClr val="FFFF00"/>
                </a:solidFill>
              </a:rPr>
              <a:t>Como mitigar (diminuir) o risco </a:t>
            </a:r>
            <a:r>
              <a:rPr lang="pt-BR" sz="2800" dirty="0">
                <a:solidFill>
                  <a:srgbClr val="FFFF00"/>
                </a:solidFill>
              </a:rPr>
              <a:t>de rotatividade de pessoal</a:t>
            </a:r>
            <a:r>
              <a:rPr lang="pt-BR" sz="2800" dirty="0" smtClean="0">
                <a:solidFill>
                  <a:srgbClr val="FFFF00"/>
                </a:solidFill>
              </a:rPr>
              <a:t>?</a:t>
            </a:r>
            <a:endParaRPr lang="pt-BR" dirty="0" smtClean="0">
              <a:solidFill>
                <a:srgbClr val="FFFF00"/>
              </a:solidFill>
            </a:endParaRPr>
          </a:p>
          <a:p>
            <a:pPr lvl="1"/>
            <a:r>
              <a:rPr lang="pt-BR" sz="2400" dirty="0"/>
              <a:t>Reunião com a equipe para identificar causas de rotatividade </a:t>
            </a:r>
            <a:r>
              <a:rPr lang="pt-BR" sz="2400" dirty="0" smtClean="0"/>
              <a:t>elevada.</a:t>
            </a:r>
          </a:p>
          <a:p>
            <a:pPr lvl="2"/>
            <a:r>
              <a:rPr lang="pt-BR" sz="1800" dirty="0" smtClean="0"/>
              <a:t>condições </a:t>
            </a:r>
            <a:r>
              <a:rPr lang="pt-BR" sz="1800" dirty="0"/>
              <a:t>de trabalho ruins, salários baixos, mercado de trabalho </a:t>
            </a:r>
            <a:r>
              <a:rPr lang="pt-BR" sz="1800" dirty="0" smtClean="0"/>
              <a:t>competitivo.</a:t>
            </a:r>
          </a:p>
          <a:p>
            <a:pPr lvl="1"/>
            <a:r>
              <a:rPr lang="pt-BR" sz="2400" dirty="0" smtClean="0"/>
              <a:t>Após </a:t>
            </a:r>
            <a:r>
              <a:rPr lang="pt-BR" sz="2400" dirty="0"/>
              <a:t>o início do projeto, assumir que a rotatividade será acontecerá e desenvolver técnicas para garantir a continuidade do </a:t>
            </a:r>
            <a:r>
              <a:rPr lang="pt-BR" sz="2400" dirty="0" smtClean="0"/>
              <a:t>projeto.</a:t>
            </a:r>
          </a:p>
          <a:p>
            <a:pPr lvl="1"/>
            <a:r>
              <a:rPr lang="pt-BR" sz="2400" dirty="0" smtClean="0"/>
              <a:t>Organizar </a:t>
            </a:r>
            <a:r>
              <a:rPr lang="pt-BR" sz="2400" dirty="0"/>
              <a:t>a equipe de tal maneira que informações sobre atividades de desenvolvimento são amplamente </a:t>
            </a:r>
            <a:r>
              <a:rPr lang="pt-BR" sz="2400" dirty="0" smtClean="0"/>
              <a:t>conhecidas.</a:t>
            </a:r>
          </a:p>
          <a:p>
            <a:pPr lvl="1"/>
            <a:r>
              <a:rPr lang="pt-BR" sz="2400" dirty="0" smtClean="0"/>
              <a:t>Definir </a:t>
            </a:r>
            <a:r>
              <a:rPr lang="pt-BR" sz="2400" dirty="0"/>
              <a:t>padrões para o </a:t>
            </a:r>
            <a:r>
              <a:rPr lang="pt-BR" sz="2400" dirty="0" smtClean="0"/>
              <a:t>desenvolvimento.</a:t>
            </a:r>
          </a:p>
          <a:p>
            <a:pPr lvl="1"/>
            <a:r>
              <a:rPr lang="pt-BR" sz="2400" dirty="0" smtClean="0"/>
              <a:t>Executar </a:t>
            </a:r>
            <a:r>
              <a:rPr lang="pt-BR" sz="2400" dirty="0"/>
              <a:t>revisões em pares de todo o trabalho.</a:t>
            </a:r>
            <a:endParaRPr lang="pt-BR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45963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Monitoramento dos Riscos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246225"/>
            <a:ext cx="8583488" cy="4721292"/>
          </a:xfrm>
        </p:spPr>
        <p:txBody>
          <a:bodyPr/>
          <a:lstStyle/>
          <a:p>
            <a:pPr algn="just"/>
            <a:r>
              <a:rPr lang="pt-BR" dirty="0"/>
              <a:t>Após o início do projeto, o gerente deve monitorar os fatores que podem indicar se a probabilidade do risco está aumentando ou </a:t>
            </a:r>
            <a:r>
              <a:rPr lang="pt-BR" dirty="0" smtClean="0"/>
              <a:t>diminuindo.</a:t>
            </a:r>
          </a:p>
          <a:p>
            <a:r>
              <a:rPr lang="pt-BR" b="1" dirty="0" smtClean="0"/>
              <a:t>Exemplos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Atitudes </a:t>
            </a:r>
            <a:r>
              <a:rPr lang="pt-BR" dirty="0"/>
              <a:t>da equipe em função do aumento das pressões do </a:t>
            </a:r>
            <a:r>
              <a:rPr lang="pt-BR" dirty="0" smtClean="0"/>
              <a:t>projeto</a:t>
            </a:r>
          </a:p>
          <a:p>
            <a:pPr lvl="1"/>
            <a:r>
              <a:rPr lang="pt-BR" dirty="0" smtClean="0"/>
              <a:t>Relações interpessoais</a:t>
            </a:r>
          </a:p>
          <a:p>
            <a:pPr lvl="1"/>
            <a:r>
              <a:rPr lang="pt-BR" dirty="0" smtClean="0"/>
              <a:t>Problemas </a:t>
            </a:r>
            <a:r>
              <a:rPr lang="pt-BR" dirty="0"/>
              <a:t>com </a:t>
            </a:r>
            <a:r>
              <a:rPr lang="pt-BR" dirty="0" smtClean="0"/>
              <a:t>remuneração</a:t>
            </a:r>
          </a:p>
          <a:p>
            <a:pPr lvl="1"/>
            <a:r>
              <a:rPr lang="pt-BR" dirty="0" smtClean="0"/>
              <a:t>Aumento </a:t>
            </a:r>
            <a:r>
              <a:rPr lang="pt-BR" dirty="0"/>
              <a:t>da oferta de trabalho</a:t>
            </a:r>
            <a:endParaRPr lang="pt-BR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758549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RMMM – Mitigação, Monitoração e Controle de Riscos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622756"/>
            <a:ext cx="8583488" cy="4235006"/>
          </a:xfrm>
        </p:spPr>
        <p:txBody>
          <a:bodyPr/>
          <a:lstStyle/>
          <a:p>
            <a:pPr algn="just"/>
            <a:r>
              <a:rPr lang="pt-BR" dirty="0"/>
              <a:t>O controle dos riscos gera custo ao </a:t>
            </a:r>
            <a:r>
              <a:rPr lang="pt-BR" dirty="0" smtClean="0"/>
              <a:t>projeto</a:t>
            </a:r>
          </a:p>
          <a:p>
            <a:pPr algn="just"/>
            <a:r>
              <a:rPr lang="pt-BR" dirty="0" smtClean="0"/>
              <a:t>Grandes </a:t>
            </a:r>
            <a:r>
              <a:rPr lang="pt-BR" dirty="0"/>
              <a:t>projetos: 30 a 40 </a:t>
            </a:r>
            <a:r>
              <a:rPr lang="pt-BR" dirty="0" smtClean="0"/>
              <a:t>riscos</a:t>
            </a:r>
          </a:p>
          <a:p>
            <a:pPr lvl="1" algn="just"/>
            <a:r>
              <a:rPr lang="pt-BR" dirty="0" smtClean="0"/>
              <a:t>Se </a:t>
            </a:r>
            <a:r>
              <a:rPr lang="pt-BR" dirty="0"/>
              <a:t>cada demandar de 3 a 7 passos de gestão de risco isso gera um projeto por si só</a:t>
            </a:r>
            <a:r>
              <a:rPr lang="pt-BR" dirty="0" smtClean="0"/>
              <a:t>!!</a:t>
            </a:r>
          </a:p>
          <a:p>
            <a:pPr algn="just"/>
            <a:r>
              <a:rPr lang="pt-BR" dirty="0" smtClean="0"/>
              <a:t>Solução</a:t>
            </a:r>
            <a:r>
              <a:rPr lang="pt-BR" dirty="0"/>
              <a:t>: adaptação a riscos do Princípio de </a:t>
            </a:r>
            <a:r>
              <a:rPr lang="pt-BR" dirty="0" smtClean="0"/>
              <a:t>Pareto</a:t>
            </a:r>
          </a:p>
          <a:p>
            <a:pPr lvl="1" algn="just"/>
            <a:r>
              <a:rPr lang="pt-BR" dirty="0" smtClean="0"/>
              <a:t>Regra </a:t>
            </a:r>
            <a:r>
              <a:rPr lang="pt-BR" dirty="0"/>
              <a:t>80-20: 80% das falhas de projeto são devido a 20% dos riscos identificados</a:t>
            </a:r>
            <a:r>
              <a:rPr lang="pt-BR" dirty="0" smtClean="0"/>
              <a:t>.</a:t>
            </a:r>
          </a:p>
          <a:p>
            <a:pPr lvl="1" algn="just"/>
            <a:r>
              <a:rPr lang="pt-BR" sz="3200" b="1" i="1" dirty="0" smtClean="0">
                <a:solidFill>
                  <a:srgbClr val="FFFF00"/>
                </a:solidFill>
              </a:rPr>
              <a:t>FOCAR nos 20%</a:t>
            </a:r>
            <a:endParaRPr lang="pt-BR" sz="3200" b="1" i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26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Gestão de Riscos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124744"/>
            <a:ext cx="8583488" cy="3299365"/>
          </a:xfrm>
        </p:spPr>
        <p:txBody>
          <a:bodyPr/>
          <a:lstStyle/>
          <a:p>
            <a:pPr algn="just"/>
            <a:r>
              <a:rPr lang="pt-BR" dirty="0"/>
              <a:t>Conjunto de atividades que tem por objetivo </a:t>
            </a:r>
            <a:r>
              <a:rPr lang="pt-BR" dirty="0">
                <a:solidFill>
                  <a:srgbClr val="FFFF00"/>
                </a:solidFill>
              </a:rPr>
              <a:t>minimizar os efeitos </a:t>
            </a:r>
            <a:r>
              <a:rPr lang="pt-BR" dirty="0"/>
              <a:t>dos riscos e </a:t>
            </a:r>
            <a:r>
              <a:rPr lang="pt-BR" dirty="0">
                <a:solidFill>
                  <a:srgbClr val="FFFF00"/>
                </a:solidFill>
              </a:rPr>
              <a:t>maximizar</a:t>
            </a:r>
            <a:r>
              <a:rPr lang="pt-BR" dirty="0"/>
              <a:t> </a:t>
            </a:r>
            <a:r>
              <a:rPr lang="pt-BR" dirty="0" smtClean="0">
                <a:solidFill>
                  <a:srgbClr val="FFFF00"/>
                </a:solidFill>
              </a:rPr>
              <a:t>oportunidades</a:t>
            </a:r>
          </a:p>
          <a:p>
            <a:pPr algn="just"/>
            <a:r>
              <a:rPr lang="pt-BR" dirty="0" smtClean="0"/>
              <a:t>Lida </a:t>
            </a:r>
            <a:r>
              <a:rPr lang="pt-BR" dirty="0"/>
              <a:t>com imprevistos, fazendo com que possíveis cenário futuros fiquem dentro de uma faixa </a:t>
            </a:r>
            <a:r>
              <a:rPr lang="pt-BR" dirty="0" smtClean="0"/>
              <a:t>aceitável</a:t>
            </a:r>
          </a:p>
          <a:p>
            <a:pPr algn="just"/>
            <a:r>
              <a:rPr lang="pt-BR" dirty="0" smtClean="0"/>
              <a:t>É </a:t>
            </a:r>
            <a:r>
              <a:rPr lang="pt-BR" dirty="0"/>
              <a:t>um processo contínuo ...</a:t>
            </a:r>
            <a:endParaRPr lang="pt-BR" sz="3200" b="1" i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261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/>
              <a:t>Os 10 mais</a:t>
            </a:r>
            <a:r>
              <a:rPr lang="pt-BR" dirty="0"/>
              <a:t>... (</a:t>
            </a:r>
            <a:r>
              <a:rPr lang="pt-BR" dirty="0" err="1" smtClean="0"/>
              <a:t>Boehm</a:t>
            </a:r>
            <a:r>
              <a:rPr lang="pt-BR" dirty="0" smtClean="0"/>
              <a:t>)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611560" y="1196752"/>
            <a:ext cx="8352928" cy="4653582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pt-BR" sz="2800" dirty="0"/>
              <a:t>Imprevistos de </a:t>
            </a:r>
            <a:r>
              <a:rPr lang="pt-BR" sz="2800" dirty="0" smtClean="0"/>
              <a:t>pessoal.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800" dirty="0" smtClean="0"/>
              <a:t>Cronogramas </a:t>
            </a:r>
            <a:r>
              <a:rPr lang="pt-BR" sz="2800" dirty="0"/>
              <a:t>e orçamentos não realísticos</a:t>
            </a:r>
            <a:r>
              <a:rPr lang="pt-BR" sz="2800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800" dirty="0" smtClean="0"/>
              <a:t>Desenvolvimento </a:t>
            </a:r>
            <a:r>
              <a:rPr lang="pt-BR" sz="2800" dirty="0"/>
              <a:t>das funções erradas</a:t>
            </a:r>
            <a:r>
              <a:rPr lang="pt-BR" sz="2800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800" dirty="0" smtClean="0"/>
              <a:t>Desenvolvimento </a:t>
            </a:r>
            <a:r>
              <a:rPr lang="pt-BR" sz="2800" dirty="0"/>
              <a:t>da interface com o usuário </a:t>
            </a:r>
            <a:r>
              <a:rPr lang="pt-BR" sz="2800" dirty="0" smtClean="0"/>
              <a:t>errada.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800" dirty="0" smtClean="0"/>
              <a:t>Requisitos </a:t>
            </a:r>
            <a:r>
              <a:rPr lang="pt-BR" sz="2800" dirty="0"/>
              <a:t>sofisticados, sem </a:t>
            </a:r>
            <a:r>
              <a:rPr lang="pt-BR" sz="2800" dirty="0" smtClean="0"/>
              <a:t>necessidade.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800" dirty="0"/>
              <a:t>Fluxo contínuo de mudanças nos </a:t>
            </a:r>
            <a:r>
              <a:rPr lang="pt-BR" sz="2800" dirty="0" smtClean="0"/>
              <a:t>requisitos.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800" dirty="0" smtClean="0"/>
              <a:t>Imprevistos </a:t>
            </a:r>
            <a:r>
              <a:rPr lang="pt-BR" sz="2800" dirty="0"/>
              <a:t>em serviços </a:t>
            </a:r>
            <a:r>
              <a:rPr lang="pt-BR" sz="2800" dirty="0" smtClean="0"/>
              <a:t>terceirizados.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800" dirty="0" smtClean="0"/>
              <a:t>Imprevistos </a:t>
            </a:r>
            <a:r>
              <a:rPr lang="pt-BR" sz="2800" dirty="0"/>
              <a:t>em componentes </a:t>
            </a:r>
            <a:r>
              <a:rPr lang="pt-BR" sz="2800" dirty="0" smtClean="0"/>
              <a:t>terceirizados.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800" dirty="0" smtClean="0"/>
              <a:t>Imprevistos </a:t>
            </a:r>
            <a:r>
              <a:rPr lang="pt-BR" sz="2800" dirty="0"/>
              <a:t>de desempenho em tempo </a:t>
            </a:r>
            <a:r>
              <a:rPr lang="pt-BR" sz="2800" dirty="0" smtClean="0"/>
              <a:t>real.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800" dirty="0" smtClean="0"/>
              <a:t>Capacidade </a:t>
            </a:r>
            <a:r>
              <a:rPr lang="pt-BR" sz="2800" dirty="0"/>
              <a:t>de computação excedida.</a:t>
            </a:r>
            <a:endParaRPr lang="pt-BR" sz="2800" b="1" i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35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.profissionaisti.com.br/wp-content/uploads/2016/03/Clip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16"/>
            <a:ext cx="9203306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3448" y="332656"/>
            <a:ext cx="401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1D2021"/>
                </a:solidFill>
                <a:latin typeface="Verdana" panose="020B0604030504040204" pitchFamily="34" charset="0"/>
              </a:rPr>
              <a:t>Adaptação Gerência de Riscos de Software [</a:t>
            </a:r>
            <a:r>
              <a:rPr lang="pt-BR" sz="1400" dirty="0" err="1">
                <a:solidFill>
                  <a:srgbClr val="1D2021"/>
                </a:solidFill>
                <a:latin typeface="Verdana" panose="020B0604030504040204" pitchFamily="34" charset="0"/>
              </a:rPr>
              <a:t>Boehm</a:t>
            </a:r>
            <a:r>
              <a:rPr lang="pt-BR" sz="1400" dirty="0">
                <a:solidFill>
                  <a:srgbClr val="1D2021"/>
                </a:solidFill>
                <a:latin typeface="Verdana" panose="020B0604030504040204" pitchFamily="34" charset="0"/>
              </a:rPr>
              <a:t> 1991]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877724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/>
              <a:t>Riscos recorrentes em projeto SW.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124744"/>
            <a:ext cx="8583488" cy="5084469"/>
          </a:xfrm>
        </p:spPr>
        <p:txBody>
          <a:bodyPr/>
          <a:lstStyle/>
          <a:p>
            <a:pPr algn="just"/>
            <a:r>
              <a:rPr lang="pt-BR" dirty="0"/>
              <a:t>Diante do que foi apresentado, aproveito então para compartilhar uma lista com 50 riscos </a:t>
            </a:r>
            <a:r>
              <a:rPr lang="pt-BR" dirty="0" smtClean="0"/>
              <a:t>recorrentes que </a:t>
            </a:r>
            <a:r>
              <a:rPr lang="pt-BR" dirty="0"/>
              <a:t>podem ser “pinçados”, adaptados e desenvolvidos conforme as atividades do processo de gestão de riscos do seu </a:t>
            </a:r>
            <a:r>
              <a:rPr lang="pt-BR" dirty="0" smtClean="0"/>
              <a:t>projeto.</a:t>
            </a:r>
          </a:p>
          <a:p>
            <a:pPr algn="just"/>
            <a:r>
              <a:rPr lang="pt-BR" dirty="0" smtClean="0"/>
              <a:t>A </a:t>
            </a:r>
            <a:r>
              <a:rPr lang="pt-BR" dirty="0"/>
              <a:t>lista pode ser utilizada como “entrada” na 1º etapa do processo “Identificar Priorizar e Quantificar” na atividade 1.1 “brainstorming” de </a:t>
            </a:r>
            <a:r>
              <a:rPr lang="pt-BR" dirty="0" smtClean="0"/>
              <a:t>riscos.</a:t>
            </a:r>
          </a:p>
          <a:p>
            <a:pPr lvl="1" algn="just"/>
            <a:r>
              <a:rPr lang="pt-BR" sz="1800" dirty="0" smtClean="0"/>
              <a:t>Está disponível em: </a:t>
            </a:r>
            <a:r>
              <a:rPr lang="pt-BR" sz="1800" dirty="0" smtClean="0">
                <a:solidFill>
                  <a:srgbClr val="FFFF00"/>
                </a:solidFill>
                <a:hlinkClick r:id="rId3"/>
              </a:rPr>
              <a:t>http</a:t>
            </a:r>
            <a:r>
              <a:rPr lang="pt-BR" sz="1800" dirty="0">
                <a:solidFill>
                  <a:srgbClr val="FFFF00"/>
                </a:solidFill>
                <a:hlinkClick r:id="rId3"/>
              </a:rPr>
              <a:t>://</a:t>
            </a:r>
            <a:r>
              <a:rPr lang="pt-BR" sz="1800" dirty="0" smtClean="0">
                <a:solidFill>
                  <a:srgbClr val="FFFF00"/>
                </a:solidFill>
                <a:hlinkClick r:id="rId3"/>
              </a:rPr>
              <a:t>www.varajao.com.br/joomla/images/material/GP%20-</a:t>
            </a:r>
            <a:r>
              <a:rPr lang="pt-BR" sz="1800" dirty="0">
                <a:solidFill>
                  <a:srgbClr val="FFFF00"/>
                </a:solidFill>
                <a:hlinkClick r:id="rId3"/>
              </a:rPr>
              <a:t>%</a:t>
            </a:r>
            <a:r>
              <a:rPr lang="pt-BR" sz="1800" dirty="0" smtClean="0">
                <a:solidFill>
                  <a:srgbClr val="FFFF00"/>
                </a:solidFill>
                <a:hlinkClick r:id="rId3"/>
              </a:rPr>
              <a:t>2050_Riscos_Recorrentes_projetos_software.jpg</a:t>
            </a:r>
            <a:endParaRPr lang="pt-BR" sz="1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41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Risco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628960"/>
          </a:xfrm>
        </p:spPr>
        <p:txBody>
          <a:bodyPr/>
          <a:lstStyle/>
          <a:p>
            <a:pPr algn="ctr"/>
            <a:r>
              <a:rPr lang="pt-BR" dirty="0" smtClean="0"/>
              <a:t>“probabilidade </a:t>
            </a:r>
            <a:r>
              <a:rPr lang="pt-BR" dirty="0"/>
              <a:t>de insucesso de determinado empreendimento, em função de acontecimento eventual, incerto, cuja ocorrência não depende exclusivamente da vontade dos </a:t>
            </a:r>
            <a:r>
              <a:rPr lang="pt-BR" dirty="0" smtClean="0"/>
              <a:t>interessados”</a:t>
            </a:r>
          </a:p>
          <a:p>
            <a:endParaRPr lang="pt-BR" dirty="0" smtClean="0"/>
          </a:p>
          <a:p>
            <a:pPr algn="ctr"/>
            <a:r>
              <a:rPr lang="pt-BR" dirty="0" smtClean="0"/>
              <a:t>“designa </a:t>
            </a:r>
            <a:r>
              <a:rPr lang="pt-BR" dirty="0"/>
              <a:t>a combinação entre a probabilidade de ocorrência de um determinado evento (aleatório, futuro e independente da vontade humana) e os impactos (positivos ou negativos) resultantes, caso ele </a:t>
            </a:r>
            <a:r>
              <a:rPr lang="pt-BR" dirty="0" smtClean="0"/>
              <a:t>ocorra”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250137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Atividades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702826"/>
          </a:xfrm>
        </p:spPr>
        <p:txBody>
          <a:bodyPr/>
          <a:lstStyle/>
          <a:p>
            <a:pPr algn="just"/>
            <a:r>
              <a:rPr lang="pt-BR" dirty="0" smtClean="0"/>
              <a:t>Sugiro a leitura do artigo </a:t>
            </a:r>
            <a:r>
              <a:rPr lang="pt-BR" dirty="0" smtClean="0"/>
              <a:t>Métricas </a:t>
            </a:r>
            <a:r>
              <a:rPr lang="pt-BR" dirty="0"/>
              <a:t>e Estimativas de </a:t>
            </a:r>
            <a:r>
              <a:rPr lang="pt-BR" dirty="0" smtClean="0"/>
              <a:t>Software, disponível em:</a:t>
            </a:r>
          </a:p>
          <a:p>
            <a:pPr lvl="1" algn="just"/>
            <a:r>
              <a:rPr lang="pt-BR" sz="2000" dirty="0" smtClean="0">
                <a:hlinkClick r:id="rId3"/>
              </a:rPr>
              <a:t>http</a:t>
            </a:r>
            <a:r>
              <a:rPr lang="pt-BR" sz="2000" dirty="0">
                <a:hlinkClick r:id="rId3"/>
              </a:rPr>
              <a:t>://</a:t>
            </a:r>
            <a:r>
              <a:rPr lang="pt-BR" sz="2000" dirty="0" smtClean="0">
                <a:hlinkClick r:id="rId3"/>
              </a:rPr>
              <a:t>www.linhadecodigo.com.br/artigo/102/metricas-e-estimativas-de-software-o-inicio-de-um-rally-de-regularidade.aspx</a:t>
            </a:r>
            <a:endParaRPr lang="pt-BR" sz="2000" dirty="0" smtClean="0"/>
          </a:p>
          <a:p>
            <a:pPr algn="just"/>
            <a:r>
              <a:rPr lang="pt-BR" dirty="0"/>
              <a:t>É sempre bom ter em mente que </a:t>
            </a:r>
            <a:r>
              <a:rPr lang="pt-BR" dirty="0" smtClean="0"/>
              <a:t>deve-se </a:t>
            </a:r>
            <a:r>
              <a:rPr lang="pt-BR" dirty="0"/>
              <a:t>tratar riscos com a devida atenção, pequenos ou grandes problemas podem ser minimizados ou até evitados. Para aprofundar o estudo sobre o gerenciamento de riscos eu sugiro a leitura do capítulo 11 do Guia para Gerenciamento de Projetos, o PMBOK 5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5447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Referências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407360"/>
          </a:xfrm>
        </p:spPr>
        <p:txBody>
          <a:bodyPr/>
          <a:lstStyle/>
          <a:p>
            <a:r>
              <a:rPr lang="en-US" dirty="0" smtClean="0"/>
              <a:t>BOEHM, B.W.. Software </a:t>
            </a:r>
            <a:r>
              <a:rPr lang="en-US" dirty="0"/>
              <a:t>risk management: principles and </a:t>
            </a:r>
            <a:r>
              <a:rPr lang="en-US" dirty="0" smtClean="0"/>
              <a:t>practices. 1991. IEEE </a:t>
            </a:r>
            <a:r>
              <a:rPr lang="pt-BR" dirty="0"/>
              <a:t>Computer </a:t>
            </a:r>
            <a:r>
              <a:rPr lang="pt-BR" dirty="0" err="1" smtClean="0"/>
              <a:t>Society</a:t>
            </a:r>
            <a:r>
              <a:rPr lang="pt-BR" dirty="0" smtClean="0"/>
              <a:t>. </a:t>
            </a:r>
            <a:r>
              <a:rPr lang="en-US" sz="2000" dirty="0" err="1" smtClean="0"/>
              <a:t>Disponível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: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csse.usc.edu/TECHRPTS/ 1991/usccse91-500/usccse91-500.pdf</a:t>
            </a:r>
            <a:r>
              <a:rPr lang="en-US" sz="2000" dirty="0" smtClean="0"/>
              <a:t> </a:t>
            </a:r>
            <a:endParaRPr lang="en-US" sz="2000" dirty="0"/>
          </a:p>
          <a:p>
            <a:pPr algn="just"/>
            <a:r>
              <a:rPr lang="pt-BR" dirty="0" smtClean="0"/>
              <a:t>KERZNER</a:t>
            </a:r>
            <a:r>
              <a:rPr lang="pt-BR" dirty="0"/>
              <a:t>, </a:t>
            </a:r>
            <a:r>
              <a:rPr lang="pt-BR" dirty="0" err="1"/>
              <a:t>Harnold</a:t>
            </a:r>
            <a:r>
              <a:rPr lang="pt-BR" dirty="0"/>
              <a:t>. Gestão de Projetos: As Melhores Práticas. 2.ed., Artmed, 2006 </a:t>
            </a:r>
            <a:endParaRPr lang="pt-BR" dirty="0" smtClean="0"/>
          </a:p>
          <a:p>
            <a:pPr algn="just"/>
            <a:r>
              <a:rPr lang="en-US" dirty="0" smtClean="0"/>
              <a:t>PMI </a:t>
            </a:r>
            <a:r>
              <a:rPr lang="en-US" dirty="0"/>
              <a:t>- PROJECT MANAGEMENT INSTITUTE. A guide to the project management body of knowledge. </a:t>
            </a:r>
            <a:r>
              <a:rPr lang="en-US" dirty="0" err="1"/>
              <a:t>Syba</a:t>
            </a:r>
            <a:r>
              <a:rPr lang="en-US" dirty="0"/>
              <a:t>: PMI Publishing Division, 2000. </a:t>
            </a:r>
            <a:r>
              <a:rPr lang="en-US" sz="2000" dirty="0" err="1"/>
              <a:t>Disponível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www.pmi.org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067816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Alguns riscos comuns em projeto de software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706378"/>
            <a:ext cx="8382000" cy="3594830"/>
          </a:xfrm>
        </p:spPr>
        <p:txBody>
          <a:bodyPr/>
          <a:lstStyle/>
          <a:p>
            <a:r>
              <a:rPr lang="pt-BR" dirty="0"/>
              <a:t>Requisitos pouco claros (entrada/saída, fluxo, </a:t>
            </a:r>
            <a:r>
              <a:rPr lang="pt-BR" i="1" dirty="0" err="1" smtClean="0"/>
              <a:t>stakeholders</a:t>
            </a:r>
            <a:r>
              <a:rPr lang="pt-BR" dirty="0" smtClean="0"/>
              <a:t>);</a:t>
            </a:r>
          </a:p>
          <a:p>
            <a:r>
              <a:rPr lang="pt-BR" dirty="0" smtClean="0"/>
              <a:t>Tecnologias </a:t>
            </a:r>
            <a:r>
              <a:rPr lang="pt-BR" dirty="0"/>
              <a:t>não conhecidas pela </a:t>
            </a:r>
            <a:r>
              <a:rPr lang="pt-BR" dirty="0" smtClean="0"/>
              <a:t>equipe;</a:t>
            </a:r>
          </a:p>
          <a:p>
            <a:r>
              <a:rPr lang="pt-BR" dirty="0" smtClean="0"/>
              <a:t>Ideias </a:t>
            </a:r>
            <a:r>
              <a:rPr lang="pt-BR" dirty="0"/>
              <a:t>e conceitos </a:t>
            </a:r>
            <a:r>
              <a:rPr lang="pt-BR" dirty="0" smtClean="0"/>
              <a:t>novos;</a:t>
            </a:r>
          </a:p>
          <a:p>
            <a:r>
              <a:rPr lang="pt-BR" dirty="0" smtClean="0"/>
              <a:t>Novas </a:t>
            </a:r>
            <a:r>
              <a:rPr lang="pt-BR" dirty="0"/>
              <a:t>pessoas na </a:t>
            </a:r>
            <a:r>
              <a:rPr lang="pt-BR" dirty="0" smtClean="0"/>
              <a:t>equipe;</a:t>
            </a:r>
          </a:p>
          <a:p>
            <a:r>
              <a:rPr lang="pt-BR" dirty="0" smtClean="0"/>
              <a:t>Mudanças </a:t>
            </a:r>
            <a:r>
              <a:rPr lang="pt-BR" dirty="0"/>
              <a:t>de situações e </a:t>
            </a:r>
            <a:r>
              <a:rPr lang="pt-BR" dirty="0" smtClean="0"/>
              <a:t>prioridades;</a:t>
            </a:r>
          </a:p>
          <a:p>
            <a:r>
              <a:rPr lang="pt-BR" dirty="0" smtClean="0"/>
              <a:t>Planejamentos </a:t>
            </a:r>
            <a:r>
              <a:rPr lang="pt-BR" dirty="0"/>
              <a:t>irreais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90283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Tipos de Risco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526572"/>
          </a:xfrm>
        </p:spPr>
        <p:txBody>
          <a:bodyPr/>
          <a:lstStyle/>
          <a:p>
            <a:r>
              <a:rPr lang="pt-BR" dirty="0"/>
              <a:t>Riscos de </a:t>
            </a:r>
            <a:r>
              <a:rPr lang="pt-BR" dirty="0" smtClean="0"/>
              <a:t>projeto</a:t>
            </a:r>
          </a:p>
          <a:p>
            <a:r>
              <a:rPr lang="pt-BR" dirty="0" smtClean="0"/>
              <a:t>Riscos técnicos</a:t>
            </a:r>
          </a:p>
          <a:p>
            <a:r>
              <a:rPr lang="pt-BR" dirty="0" smtClean="0"/>
              <a:t>Riscos </a:t>
            </a:r>
            <a:r>
              <a:rPr lang="pt-BR" dirty="0"/>
              <a:t>do negócio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07261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Riscos de Projeto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594830"/>
          </a:xfrm>
        </p:spPr>
        <p:txBody>
          <a:bodyPr/>
          <a:lstStyle/>
          <a:p>
            <a:r>
              <a:rPr lang="pt-BR" dirty="0"/>
              <a:t>Os riscos de projeto ameaçam o plano do projeto, podendo atrasar o cronograma e aumentar </a:t>
            </a:r>
            <a:r>
              <a:rPr lang="pt-BR" dirty="0" smtClean="0"/>
              <a:t>custos.</a:t>
            </a:r>
          </a:p>
          <a:p>
            <a:r>
              <a:rPr lang="pt-BR" dirty="0" smtClean="0"/>
              <a:t>Identificam </a:t>
            </a:r>
            <a:r>
              <a:rPr lang="pt-BR" dirty="0"/>
              <a:t>problemas </a:t>
            </a:r>
            <a:r>
              <a:rPr lang="pt-BR" dirty="0" smtClean="0"/>
              <a:t>de:</a:t>
            </a:r>
          </a:p>
          <a:p>
            <a:pPr lvl="1"/>
            <a:r>
              <a:rPr lang="pt-BR" dirty="0" smtClean="0"/>
              <a:t>Custo</a:t>
            </a:r>
            <a:r>
              <a:rPr lang="pt-BR" dirty="0"/>
              <a:t>, tempo, pessoal (composição do pessoal e organização), recursos, clientes, requisitos</a:t>
            </a:r>
            <a:r>
              <a:rPr lang="pt-BR" dirty="0" smtClean="0"/>
              <a:t>...</a:t>
            </a:r>
          </a:p>
          <a:p>
            <a:pPr lvl="1"/>
            <a:r>
              <a:rPr lang="pt-BR" dirty="0" smtClean="0"/>
              <a:t>A </a:t>
            </a:r>
            <a:r>
              <a:rPr lang="pt-BR" dirty="0"/>
              <a:t>complexidade, tamanho e estrutura do projeto também são definidos como fatores de risco. 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130323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Riscos Técnicos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4628960"/>
          </a:xfrm>
        </p:spPr>
        <p:txBody>
          <a:bodyPr/>
          <a:lstStyle/>
          <a:p>
            <a:r>
              <a:rPr lang="pt-BR" dirty="0"/>
              <a:t>Os riscos técnicos ocorrem porque um problema é mais difícil de ser resolvido do que se </a:t>
            </a:r>
            <a:r>
              <a:rPr lang="pt-BR" dirty="0" smtClean="0"/>
              <a:t>imaginava.</a:t>
            </a:r>
          </a:p>
          <a:p>
            <a:r>
              <a:rPr lang="pt-BR" dirty="0" smtClean="0"/>
              <a:t>Ameaçam </a:t>
            </a:r>
            <a:r>
              <a:rPr lang="pt-BR" dirty="0"/>
              <a:t>o pontualidade e a qualidade do software, tornando a implementação </a:t>
            </a:r>
            <a:r>
              <a:rPr lang="pt-BR" dirty="0" smtClean="0"/>
              <a:t>impossível.</a:t>
            </a:r>
          </a:p>
          <a:p>
            <a:r>
              <a:rPr lang="pt-BR" dirty="0" smtClean="0"/>
              <a:t>Problemas </a:t>
            </a:r>
            <a:r>
              <a:rPr lang="pt-BR" dirty="0"/>
              <a:t>no desenvolvimento do software (implementação, interface, manutenção), novas tecnologias, tecnologia não adequada a </a:t>
            </a:r>
            <a:r>
              <a:rPr lang="pt-BR" dirty="0" smtClean="0"/>
              <a:t>solução... 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509065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Riscos de Negócio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4013406"/>
          </a:xfrm>
        </p:spPr>
        <p:txBody>
          <a:bodyPr/>
          <a:lstStyle/>
          <a:p>
            <a:r>
              <a:rPr lang="pt-BR" dirty="0"/>
              <a:t>Os riscos do negócio ameaçam a viabilidade do software a ser </a:t>
            </a:r>
            <a:r>
              <a:rPr lang="pt-BR" dirty="0" smtClean="0"/>
              <a:t>criado</a:t>
            </a:r>
          </a:p>
          <a:p>
            <a:r>
              <a:rPr lang="pt-BR" dirty="0" smtClean="0"/>
              <a:t>Riscos </a:t>
            </a:r>
            <a:r>
              <a:rPr lang="pt-BR" dirty="0"/>
              <a:t>de maior destaque</a:t>
            </a:r>
            <a:r>
              <a:rPr lang="pt-BR" dirty="0" smtClean="0"/>
              <a:t>:</a:t>
            </a:r>
          </a:p>
          <a:p>
            <a:pPr lvl="1"/>
            <a:r>
              <a:rPr lang="pt-BR" dirty="0"/>
              <a:t>construir um excelente produto que ninguém realmente </a:t>
            </a:r>
            <a:r>
              <a:rPr lang="pt-BR" dirty="0" smtClean="0"/>
              <a:t>quer</a:t>
            </a:r>
          </a:p>
          <a:p>
            <a:pPr lvl="1"/>
            <a:r>
              <a:rPr lang="pt-BR" dirty="0" smtClean="0"/>
              <a:t>perder </a:t>
            </a:r>
            <a:r>
              <a:rPr lang="pt-BR" dirty="0"/>
              <a:t>o apoio da alta administração devido à mudança de foco ou mudança de pessoas (risco </a:t>
            </a:r>
            <a:r>
              <a:rPr lang="pt-BR" dirty="0" smtClean="0"/>
              <a:t>administrativo)</a:t>
            </a:r>
          </a:p>
          <a:p>
            <a:pPr lvl="1"/>
            <a:r>
              <a:rPr lang="pt-BR" dirty="0" smtClean="0"/>
              <a:t>perder </a:t>
            </a:r>
            <a:r>
              <a:rPr lang="pt-BR" dirty="0"/>
              <a:t>o compromisso orçamentário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533882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/>
              <a:t>Outras Classificações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611560" y="2441330"/>
            <a:ext cx="3326904" cy="1526572"/>
          </a:xfrm>
        </p:spPr>
        <p:txBody>
          <a:bodyPr numCol="1"/>
          <a:lstStyle/>
          <a:p>
            <a:r>
              <a:rPr lang="pt-BR" dirty="0" smtClean="0"/>
              <a:t>Conhecidos</a:t>
            </a:r>
          </a:p>
          <a:p>
            <a:r>
              <a:rPr lang="pt-BR" dirty="0" smtClean="0"/>
              <a:t>Previsíveis</a:t>
            </a:r>
          </a:p>
          <a:p>
            <a:r>
              <a:rPr lang="pt-BR" dirty="0" smtClean="0"/>
              <a:t>Imprevisíveis</a:t>
            </a:r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>
            <a:off x="4860032" y="1628800"/>
            <a:ext cx="3744416" cy="3151632"/>
          </a:xfrm>
          <a:prstGeom prst="rect">
            <a:avLst/>
          </a:prstGeom>
        </p:spPr>
        <p:txBody>
          <a:bodyPr vert="horz" wrap="square" lIns="0" tIns="0" rIns="0" bIns="0" numCol="1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De tecnologia</a:t>
            </a:r>
          </a:p>
          <a:p>
            <a:r>
              <a:rPr lang="pt-BR" dirty="0"/>
              <a:t>De pessoal</a:t>
            </a:r>
          </a:p>
          <a:p>
            <a:r>
              <a:rPr lang="pt-BR" dirty="0"/>
              <a:t>Da organização</a:t>
            </a:r>
          </a:p>
          <a:p>
            <a:r>
              <a:rPr lang="pt-BR" dirty="0"/>
              <a:t>De ferramentas</a:t>
            </a:r>
          </a:p>
          <a:p>
            <a:r>
              <a:rPr lang="pt-BR" dirty="0"/>
              <a:t>De requisitos</a:t>
            </a:r>
          </a:p>
          <a:p>
            <a:r>
              <a:rPr lang="pt-BR" dirty="0"/>
              <a:t>De estimativa</a:t>
            </a:r>
          </a:p>
        </p:txBody>
      </p:sp>
    </p:spTree>
    <p:extLst>
      <p:ext uri="{BB962C8B-B14F-4D97-AF65-F5344CB8AC3E}">
        <p14:creationId xmlns:p14="http://schemas.microsoft.com/office/powerpoint/2010/main" val="219679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-00134_MS_Qwest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ranco com fonte Courier para slides de código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Fundamentos em Sistemas de Informação - Revisão 1</Template>
  <TotalTime>462</TotalTime>
  <Words>4751</Words>
  <Application>Microsoft Office PowerPoint</Application>
  <PresentationFormat>Apresentação na tela (4:3)</PresentationFormat>
  <Paragraphs>296</Paragraphs>
  <Slides>31</Slides>
  <Notes>31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Courier New</vt:lpstr>
      <vt:lpstr>Verdana</vt:lpstr>
      <vt:lpstr>Wingdings</vt:lpstr>
      <vt:lpstr>7-00134_MS_Qwest_template_Segoe</vt:lpstr>
      <vt:lpstr>Branco com fonte Courier para slides de código</vt:lpstr>
      <vt:lpstr>GERÊNCIA DE PROJETOS DE SOFTWARE</vt:lpstr>
      <vt:lpstr>Conteúdo</vt:lpstr>
      <vt:lpstr>Risco</vt:lpstr>
      <vt:lpstr>Alguns riscos comuns em projeto de software</vt:lpstr>
      <vt:lpstr>Tipos de Risco</vt:lpstr>
      <vt:lpstr>Riscos de Projeto</vt:lpstr>
      <vt:lpstr>Riscos Técnicos</vt:lpstr>
      <vt:lpstr>Riscos de Negócio</vt:lpstr>
      <vt:lpstr>Outras Classificações</vt:lpstr>
      <vt:lpstr>Identificação de Riscos </vt:lpstr>
      <vt:lpstr>Identificação de Riscos </vt:lpstr>
      <vt:lpstr>Identificação de Riscos </vt:lpstr>
      <vt:lpstr>Identificação de Riscos </vt:lpstr>
      <vt:lpstr>Identificação de Riscos </vt:lpstr>
      <vt:lpstr>Análise dos Riscos</vt:lpstr>
      <vt:lpstr>Análise dos Riscos</vt:lpstr>
      <vt:lpstr>Tabela de Riscos – sem ordenação</vt:lpstr>
      <vt:lpstr>Tabela de Riscos – ordenada</vt:lpstr>
      <vt:lpstr>Tabela de Riscos – sem ordenação</vt:lpstr>
      <vt:lpstr>Avaliando impacto do risco </vt:lpstr>
      <vt:lpstr>Avaliando impacto do risco </vt:lpstr>
      <vt:lpstr>RMMM – Mitigação, Monitoração e Controle de Riscos </vt:lpstr>
      <vt:lpstr>RMMM – Mitigação, Monitoração e Controle de Riscos </vt:lpstr>
      <vt:lpstr>Monitoramento dos Riscos</vt:lpstr>
      <vt:lpstr>RMMM – Mitigação, Monitoração e Controle de Riscos</vt:lpstr>
      <vt:lpstr>Gestão de Riscos</vt:lpstr>
      <vt:lpstr>Os 10 mais... (Boehm)</vt:lpstr>
      <vt:lpstr>Apresentação do PowerPoint</vt:lpstr>
      <vt:lpstr>Riscos recorrentes em projeto SW.</vt:lpstr>
      <vt:lpstr>Atividades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Fabrício Varajão</dc:creator>
  <cp:lastModifiedBy>Fabricio de Freitas Varajão</cp:lastModifiedBy>
  <cp:revision>40</cp:revision>
  <dcterms:created xsi:type="dcterms:W3CDTF">2015-10-26T22:43:38Z</dcterms:created>
  <dcterms:modified xsi:type="dcterms:W3CDTF">2018-05-15T20:07:51Z</dcterms:modified>
</cp:coreProperties>
</file>