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65"/>
  </p:notesMasterIdLst>
  <p:sldIdLst>
    <p:sldId id="257" r:id="rId4"/>
    <p:sldId id="317" r:id="rId5"/>
    <p:sldId id="318" r:id="rId6"/>
    <p:sldId id="319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51" r:id="rId32"/>
    <p:sldId id="347" r:id="rId33"/>
    <p:sldId id="352" r:id="rId34"/>
    <p:sldId id="348" r:id="rId35"/>
    <p:sldId id="353" r:id="rId36"/>
    <p:sldId id="349" r:id="rId37"/>
    <p:sldId id="354" r:id="rId38"/>
    <p:sldId id="350" r:id="rId39"/>
    <p:sldId id="355" r:id="rId40"/>
    <p:sldId id="356" r:id="rId41"/>
    <p:sldId id="357" r:id="rId42"/>
    <p:sldId id="358" r:id="rId43"/>
    <p:sldId id="359" r:id="rId44"/>
    <p:sldId id="360" r:id="rId45"/>
    <p:sldId id="361" r:id="rId46"/>
    <p:sldId id="362" r:id="rId47"/>
    <p:sldId id="363" r:id="rId48"/>
    <p:sldId id="364" r:id="rId49"/>
    <p:sldId id="365" r:id="rId50"/>
    <p:sldId id="366" r:id="rId51"/>
    <p:sldId id="367" r:id="rId52"/>
    <p:sldId id="368" r:id="rId53"/>
    <p:sldId id="369" r:id="rId54"/>
    <p:sldId id="370" r:id="rId55"/>
    <p:sldId id="371" r:id="rId56"/>
    <p:sldId id="372" r:id="rId57"/>
    <p:sldId id="373" r:id="rId58"/>
    <p:sldId id="374" r:id="rId59"/>
    <p:sldId id="375" r:id="rId60"/>
    <p:sldId id="376" r:id="rId61"/>
    <p:sldId id="377" r:id="rId62"/>
    <p:sldId id="280" r:id="rId63"/>
    <p:sldId id="278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6" autoAdjust="0"/>
    <p:restoredTop sz="94660"/>
  </p:normalViewPr>
  <p:slideViewPr>
    <p:cSldViewPr>
      <p:cViewPr varScale="1">
        <p:scale>
          <a:sx n="92" d="100"/>
          <a:sy n="92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17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71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216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29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55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70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76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976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460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48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188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429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153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384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8945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92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29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34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376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034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64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0183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600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0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84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15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996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7007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171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314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92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8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067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663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4624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5773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1165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961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041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938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9046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32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5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07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59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16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454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4/20/2016 8:23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48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SISTEMAS DISTRIBUIDOS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Aula: 11-Revisão</a:t>
            </a: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91150"/>
          </a:xfrm>
        </p:spPr>
        <p:txBody>
          <a:bodyPr/>
          <a:lstStyle/>
          <a:p>
            <a:r>
              <a:rPr lang="pt-BR" dirty="0"/>
              <a:t>Os serviços podem </a:t>
            </a:r>
            <a:r>
              <a:rPr lang="pt-BR" dirty="0" smtClean="0"/>
              <a:t>ser: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Orientados a conexão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Sem conexão.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3125613"/>
            <a:ext cx="8511480" cy="2967683"/>
          </a:xfrm>
          <a:prstGeom prst="wedgeRoundRectCallout">
            <a:avLst>
              <a:gd name="adj1" fmla="val -41000"/>
              <a:gd name="adj2" fmla="val -805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Relacionados </a:t>
            </a:r>
            <a:r>
              <a:rPr lang="pt-BR" sz="2400" dirty="0"/>
              <a:t>ao </a:t>
            </a:r>
            <a:r>
              <a:rPr lang="pt-BR" sz="2400" dirty="0">
                <a:solidFill>
                  <a:srgbClr val="FF0000"/>
                </a:solidFill>
              </a:rPr>
              <a:t>TCP</a:t>
            </a:r>
            <a:r>
              <a:rPr lang="pt-BR" sz="2400" dirty="0"/>
              <a:t>. Antes do envio de dados, um processo conhecido como </a:t>
            </a:r>
            <a:r>
              <a:rPr lang="pt-BR" sz="2400" i="1" dirty="0" err="1">
                <a:solidFill>
                  <a:srgbClr val="FF0000"/>
                </a:solidFill>
              </a:rPr>
              <a:t>handshaking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cria uma conexão fraca entre os hosts. Esta conexão prévia possibilita verificar se todos os pacotes irão chegar corretamente ao destino, e em caso negativo, solicitar o reenvio dos mesmos</a:t>
            </a:r>
            <a:r>
              <a:rPr lang="pt-BR" sz="2400" dirty="0" smtClean="0"/>
              <a:t>. Pode controlar fluxo de pacotes. Exemplos: HTTP, FTP, Telnet.</a:t>
            </a: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3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91150"/>
          </a:xfrm>
        </p:spPr>
        <p:txBody>
          <a:bodyPr/>
          <a:lstStyle/>
          <a:p>
            <a:r>
              <a:rPr lang="pt-BR" dirty="0"/>
              <a:t>Os serviços podem </a:t>
            </a:r>
            <a:r>
              <a:rPr lang="pt-BR" dirty="0" smtClean="0"/>
              <a:t>ser:</a:t>
            </a:r>
          </a:p>
          <a:p>
            <a:pPr lvl="1"/>
            <a:r>
              <a:rPr lang="pt-BR" dirty="0" smtClean="0"/>
              <a:t>Orientados a conexão;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Sem conexão</a:t>
            </a:r>
            <a:r>
              <a:rPr lang="pt-BR" dirty="0" smtClean="0"/>
              <a:t>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251520" y="3125613"/>
            <a:ext cx="8511480" cy="2967683"/>
          </a:xfrm>
          <a:prstGeom prst="wedgeRoundRectCallout">
            <a:avLst>
              <a:gd name="adj1" fmla="val -41244"/>
              <a:gd name="adj2" fmla="val -640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/>
              <a:t>Relacionados </a:t>
            </a:r>
            <a:r>
              <a:rPr lang="pt-BR" sz="2400" dirty="0"/>
              <a:t>ao </a:t>
            </a:r>
            <a:r>
              <a:rPr lang="pt-BR" sz="2400" dirty="0" smtClean="0">
                <a:solidFill>
                  <a:srgbClr val="FF0000"/>
                </a:solidFill>
              </a:rPr>
              <a:t>UDP</a:t>
            </a:r>
            <a:r>
              <a:rPr lang="pt-BR" sz="2400" dirty="0" smtClean="0"/>
              <a:t>. </a:t>
            </a:r>
            <a:r>
              <a:rPr lang="pt-BR" sz="2400" dirty="0" smtClean="0">
                <a:solidFill>
                  <a:srgbClr val="FF0000"/>
                </a:solidFill>
              </a:rPr>
              <a:t>Não há </a:t>
            </a:r>
            <a:r>
              <a:rPr lang="pt-BR" sz="2400" i="1" dirty="0" err="1" smtClean="0">
                <a:solidFill>
                  <a:srgbClr val="FF0000"/>
                </a:solidFill>
              </a:rPr>
              <a:t>handshaking</a:t>
            </a:r>
            <a:r>
              <a:rPr lang="pt-BR" sz="2400" dirty="0" smtClean="0"/>
              <a:t>, desta forma a aplicação apenas envia os dados, sem saber se todos os pacotes chegaram, sem controlar o fluxo e congestionamento. Exemplos: conferências de vídeo e telefone por internet.</a:t>
            </a:r>
          </a:p>
        </p:txBody>
      </p:sp>
    </p:spTree>
    <p:extLst>
      <p:ext uri="{BB962C8B-B14F-4D97-AF65-F5344CB8AC3E}">
        <p14:creationId xmlns:p14="http://schemas.microsoft.com/office/powerpoint/2010/main" val="21773795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30142"/>
          </a:xfrm>
        </p:spPr>
        <p:txBody>
          <a:bodyPr/>
          <a:lstStyle/>
          <a:p>
            <a:r>
              <a:rPr lang="pt-BR" dirty="0"/>
              <a:t>Existem outros tipos de serviços, </a:t>
            </a:r>
            <a:r>
              <a:rPr lang="pt-BR" dirty="0" smtClean="0"/>
              <a:t>exemplos:</a:t>
            </a:r>
          </a:p>
          <a:p>
            <a:pPr lvl="1"/>
            <a:r>
              <a:rPr lang="pt-BR" dirty="0" smtClean="0"/>
              <a:t>DHCP</a:t>
            </a:r>
            <a:r>
              <a:rPr lang="pt-BR" dirty="0"/>
              <a:t>, que automaticamente determina um endereço IP válido a cada host conectado à </a:t>
            </a:r>
            <a:r>
              <a:rPr lang="pt-BR" dirty="0" smtClean="0"/>
              <a:t>Internet;</a:t>
            </a:r>
          </a:p>
          <a:p>
            <a:pPr lvl="1"/>
            <a:r>
              <a:rPr lang="pt-BR" dirty="0" smtClean="0"/>
              <a:t>DNS</a:t>
            </a:r>
            <a:r>
              <a:rPr lang="pt-BR" dirty="0"/>
              <a:t>, que possibilita que o utilizador use </a:t>
            </a:r>
            <a:r>
              <a:rPr lang="pt-BR" dirty="0" err="1"/>
              <a:t>strings</a:t>
            </a:r>
            <a:r>
              <a:rPr lang="pt-BR" dirty="0"/>
              <a:t>, ao invés de endereços IP para se conectar a outros servidores. O DNS mantém um banco de dados que relaciona cada </a:t>
            </a:r>
            <a:r>
              <a:rPr lang="pt-BR" dirty="0" err="1"/>
              <a:t>string</a:t>
            </a:r>
            <a:r>
              <a:rPr lang="pt-BR" dirty="0"/>
              <a:t> a um endereço IP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6312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Redundância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59190"/>
          </a:xfrm>
        </p:spPr>
        <p:txBody>
          <a:bodyPr/>
          <a:lstStyle/>
          <a:p>
            <a:r>
              <a:rPr lang="pt-BR" dirty="0"/>
              <a:t>O termo redundância, associado às redes informáticas, pode significar a existência de vários métodos para efetuar uma determinada função ou de equipamento alternativo que, em caso de falha, assegura automaticamente o acesso aos serviços prestados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3730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Redundância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30471"/>
          </a:xfrm>
        </p:spPr>
        <p:txBody>
          <a:bodyPr/>
          <a:lstStyle/>
          <a:p>
            <a:r>
              <a:rPr lang="pt-BR" dirty="0"/>
              <a:t>O termo redundância, associado às redes informáticas, pode significar a existência de vários métodos para efetuar uma determinada função ou de equipamento alternativo que, em caso de falha, assegura automaticamente o acesso aos serviços </a:t>
            </a:r>
            <a:r>
              <a:rPr lang="pt-BR" dirty="0" smtClean="0"/>
              <a:t>prestados;</a:t>
            </a:r>
          </a:p>
          <a:p>
            <a:r>
              <a:rPr lang="pt-BR" dirty="0"/>
              <a:t>Numa rede podem existir diferentes caminhos para chegar ao mesmo destino, com dois ou mais equipamentos idênticos a efetuar a mesma </a:t>
            </a:r>
            <a:r>
              <a:rPr lang="pt-BR" dirty="0" smtClean="0"/>
              <a:t>função.</a:t>
            </a:r>
          </a:p>
        </p:txBody>
      </p:sp>
    </p:spTree>
    <p:extLst>
      <p:ext uri="{BB962C8B-B14F-4D97-AF65-F5344CB8AC3E}">
        <p14:creationId xmlns:p14="http://schemas.microsoft.com/office/powerpoint/2010/main" val="3169502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Disponibilidade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53457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O conceito de disponibilidade numa rede refere-se </a:t>
            </a:r>
            <a:r>
              <a:rPr lang="pt-BR" dirty="0"/>
              <a:t>ao período de tempo em que os serviços estão disponíveis ou ao tempo assumido como razoável para o sistema responder a um pedido do </a:t>
            </a:r>
            <a:r>
              <a:rPr lang="pt-BR" dirty="0" smtClean="0"/>
              <a:t>utilizador;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Podem ocorrer interrupções planejadas com custo para o utilizador, como o </a:t>
            </a:r>
            <a:r>
              <a:rPr lang="pt-BR" i="1" dirty="0"/>
              <a:t>upgrade </a:t>
            </a:r>
            <a:r>
              <a:rPr lang="pt-BR" dirty="0"/>
              <a:t>de um sistema operacional, podendo implicar a retomada dos serviços por parte de uma outra máquina destinada para o efeito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3214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Disponibilidade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4277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A disponibilidade de um serviço é calculada com base na percentagem que quantifica a probabilidade de encontrar o serviço operacional em determinado momento</a:t>
            </a:r>
            <a:r>
              <a:rPr lang="pt-BR" dirty="0" smtClean="0"/>
              <a:t>.</a:t>
            </a:r>
            <a:endParaRPr lang="pt-BR" b="0" i="1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b="0" i="1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Uptime</a:t>
            </a:r>
            <a:r>
              <a:rPr lang="pt-BR" sz="2400" b="0" i="1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pt-BR" sz="24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– Tempo que o serviço se encontra operacional;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400" i="1" dirty="0" err="1" smtClean="0">
                <a:solidFill>
                  <a:srgbClr val="FFFFFF"/>
                </a:solidFill>
                <a:latin typeface="Calibri"/>
              </a:rPr>
              <a:t>Downtime</a:t>
            </a:r>
            <a:r>
              <a:rPr lang="pt-BR" sz="2400" i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2400" dirty="0" smtClean="0">
                <a:solidFill>
                  <a:srgbClr val="FFFFFF"/>
                </a:solidFill>
                <a:latin typeface="Calibri"/>
              </a:rPr>
              <a:t>– Tempo em que se encontra fora de serviço.</a:t>
            </a:r>
            <a:endParaRPr lang="pt-BR" sz="2400" b="0" i="0" dirty="0" smtClean="0">
              <a:solidFill>
                <a:srgbClr val="FFFFFF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007604" y="4570894"/>
                <a:ext cx="7128792" cy="793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 panose="02040503050406030204" pitchFamily="18" charset="0"/>
                        </a:rPr>
                        <m:t>𝑫𝒊𝒔𝒑𝒐𝒏𝒊𝒃𝒊𝒍𝒊𝒅𝒂𝒅𝒆</m:t>
                      </m:r>
                      <m:d>
                        <m:d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0">
                              <a:latin typeface="Cambria Math" panose="02040503050406030204" pitchFamily="18" charset="0"/>
                            </a:rPr>
                            <m:t>%</m:t>
                          </m:r>
                        </m:e>
                      </m:d>
                      <m:r>
                        <a:rPr lang="pt-BR" sz="2400" b="1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  <m:r>
                            <a:rPr lang="pt-BR" sz="2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𝑫𝒊𝒔𝒑𝒐𝒏𝒊𝒃𝒊𝒍𝒊𝒅𝒂𝒅𝒆</m:t>
                          </m:r>
                        </m:num>
                        <m:den>
                          <m:r>
                            <a:rPr lang="pt-BR" sz="2400" b="1" i="1"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</m:den>
                      </m:f>
                    </m:oMath>
                  </m:oMathPara>
                </a14:m>
                <a:endParaRPr lang="pt-BR" sz="2400" b="1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604" y="4570894"/>
                <a:ext cx="7128792" cy="7938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054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Tolerância a falhas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091376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Um sistema de tolerância a falhas tem a capacidade de continuar um serviço apesar da existência de uma falha de </a:t>
            </a:r>
            <a:r>
              <a:rPr lang="pt-BR" i="1" dirty="0"/>
              <a:t>hardware </a:t>
            </a:r>
            <a:r>
              <a:rPr lang="pt-BR" dirty="0"/>
              <a:t>ou </a:t>
            </a:r>
            <a:r>
              <a:rPr lang="pt-BR" i="1" dirty="0"/>
              <a:t>software</a:t>
            </a:r>
            <a:r>
              <a:rPr lang="pt-BR" dirty="0"/>
              <a:t>, mas não em caso de erro </a:t>
            </a:r>
            <a:r>
              <a:rPr lang="pt-BR" dirty="0" smtClean="0"/>
              <a:t>humano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A tolerância a falhas passa pela utilização de equipamento redundante que entra automaticamente em funcionamento após a detecção de uma falha no equipamento principal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9135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Recuperação de Desastres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379796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 smtClean="0"/>
              <a:t>Existem incidentes que não </a:t>
            </a:r>
            <a:r>
              <a:rPr lang="pt-BR" sz="2800" dirty="0"/>
              <a:t>são, na sua maioria, previsíveis e podem destruir parcial ou totalmente informação vital para o funcionamento da </a:t>
            </a:r>
            <a:r>
              <a:rPr lang="pt-BR" sz="2800" dirty="0" smtClean="0"/>
              <a:t>empresa</a:t>
            </a:r>
            <a:r>
              <a:rPr lang="pt-BR" sz="2800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b="0" i="0" dirty="0" smtClean="0">
                <a:solidFill>
                  <a:srgbClr val="FFFFFF"/>
                </a:solidFill>
                <a:latin typeface="Calibri"/>
              </a:rPr>
              <a:t>Devemos possuir um plano de </a:t>
            </a:r>
            <a:r>
              <a:rPr lang="pt-BR" sz="2800" b="0" i="1" dirty="0" err="1" smtClean="0">
                <a:solidFill>
                  <a:srgbClr val="FFFFFF"/>
                </a:solidFill>
                <a:latin typeface="Calibri"/>
              </a:rPr>
              <a:t>disaster</a:t>
            </a:r>
            <a:r>
              <a:rPr lang="pt-BR" sz="2800" b="0" i="1" dirty="0" smtClean="0">
                <a:solidFill>
                  <a:srgbClr val="FFFFFF"/>
                </a:solidFill>
                <a:latin typeface="Calibri"/>
              </a:rPr>
              <a:t> </a:t>
            </a:r>
            <a:r>
              <a:rPr lang="pt-BR" sz="2800" b="0" i="1" dirty="0" err="1" smtClean="0">
                <a:solidFill>
                  <a:srgbClr val="FFFFFF"/>
                </a:solidFill>
                <a:latin typeface="Calibri"/>
              </a:rPr>
              <a:t>recovery</a:t>
            </a:r>
            <a:r>
              <a:rPr lang="pt-BR" sz="2800" b="0" i="0" dirty="0" smtClean="0">
                <a:solidFill>
                  <a:srgbClr val="FFFFFF"/>
                </a:solidFill>
                <a:latin typeface="Calibri"/>
              </a:rPr>
              <a:t>(DR);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>
                <a:solidFill>
                  <a:srgbClr val="FFFFFF"/>
                </a:solidFill>
              </a:rPr>
              <a:t>Grandes volumes de backup em um ou mais lugares;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sz="2800" dirty="0"/>
              <a:t>Uso de equipamentos como pontos de decisão para encaminhamentos diferentes, a introdução de redundância e a utilização de ligações ponto-a-ponto como ligações de </a:t>
            </a:r>
            <a:r>
              <a:rPr lang="pt-BR" sz="2800" i="1" dirty="0"/>
              <a:t>backup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67192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Disponibilidade Contínua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11480" cy="463716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Este conceito envolve um serviço permanente sem nenhuma falha o que implica HA constante de 24 </a:t>
            </a:r>
            <a:r>
              <a:rPr lang="pt-BR" dirty="0" smtClean="0"/>
              <a:t>horas/dia;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A </a:t>
            </a:r>
            <a:r>
              <a:rPr lang="pt-BR" dirty="0"/>
              <a:t>disponibilidade contínua (</a:t>
            </a:r>
            <a:r>
              <a:rPr lang="pt-BR" i="1" dirty="0" err="1"/>
              <a:t>continuous</a:t>
            </a:r>
            <a:r>
              <a:rPr lang="pt-BR" i="1" dirty="0"/>
              <a:t> </a:t>
            </a:r>
            <a:r>
              <a:rPr lang="pt-BR" i="1" dirty="0" err="1"/>
              <a:t>availability</a:t>
            </a:r>
            <a:r>
              <a:rPr lang="pt-BR" dirty="0"/>
              <a:t>) combina as características da operação contínua e da alta disponibilidade representando um estado </a:t>
            </a:r>
            <a:r>
              <a:rPr lang="pt-BR" dirty="0" smtClean="0"/>
              <a:t>ideal;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É </a:t>
            </a:r>
            <a:r>
              <a:rPr lang="pt-BR" dirty="0"/>
              <a:t>geralmente usada quando se pretende um elevado nível de disponibilidade, onde o </a:t>
            </a:r>
            <a:r>
              <a:rPr lang="pt-BR" i="1" dirty="0" err="1" smtClean="0"/>
              <a:t>downtime</a:t>
            </a:r>
            <a:r>
              <a:rPr lang="pt-BR" i="1" dirty="0" smtClean="0"/>
              <a:t> </a:t>
            </a:r>
            <a:r>
              <a:rPr lang="pt-BR" dirty="0"/>
              <a:t>é o mínimo possível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134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198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Revisão.</a:t>
            </a:r>
          </a:p>
        </p:txBody>
      </p:sp>
    </p:spTree>
    <p:extLst>
      <p:ext uri="{BB962C8B-B14F-4D97-AF65-F5344CB8AC3E}">
        <p14:creationId xmlns:p14="http://schemas.microsoft.com/office/powerpoint/2010/main" val="40312610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Disponibilidade Contínua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11960" y="894985"/>
            <a:ext cx="4932040" cy="5963015"/>
          </a:xfrm>
          <a:prstGeom prst="rect">
            <a:avLst/>
          </a:prstGeom>
        </p:spPr>
      </p:pic>
      <p:sp>
        <p:nvSpPr>
          <p:cNvPr id="7" name="Espaço Reservado para Texto 6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3686944" cy="2233472"/>
          </a:xfrm>
        </p:spPr>
        <p:txBody>
          <a:bodyPr/>
          <a:lstStyle/>
          <a:p>
            <a:r>
              <a:rPr lang="pt-BR" dirty="0"/>
              <a:t>Nessa figura é apresentado um cenário possível de disponibilidade contínua.</a:t>
            </a:r>
          </a:p>
        </p:txBody>
      </p:sp>
    </p:spTree>
    <p:extLst>
      <p:ext uri="{BB962C8B-B14F-4D97-AF65-F5344CB8AC3E}">
        <p14:creationId xmlns:p14="http://schemas.microsoft.com/office/powerpoint/2010/main" val="1555099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Centralizados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Um </a:t>
            </a:r>
            <a:r>
              <a:rPr lang="pt-BR" dirty="0">
                <a:solidFill>
                  <a:srgbClr val="FFFF00"/>
                </a:solidFill>
              </a:rPr>
              <a:t>sistema de informação centralizado </a:t>
            </a:r>
            <a:r>
              <a:rPr lang="pt-BR" dirty="0"/>
              <a:t>(SIC) é aquele executado em uma coleção de máquinas, que se utiliza de seus recursos individuais e </a:t>
            </a:r>
            <a:r>
              <a:rPr lang="pt-BR" dirty="0" smtClean="0"/>
              <a:t>possui </a:t>
            </a:r>
            <a:r>
              <a:rPr lang="pt-BR" dirty="0" smtClean="0">
                <a:solidFill>
                  <a:srgbClr val="FFFF00"/>
                </a:solidFill>
              </a:rPr>
              <a:t>uma</a:t>
            </a:r>
            <a:endParaRPr lang="pt-BR" b="0" i="0" dirty="0" smtClean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5631160" cy="3857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5" name="Espaço Reservado para Texto 2"/>
          <p:cNvSpPr txBox="1">
            <a:spLocks/>
          </p:cNvSpPr>
          <p:nvPr/>
        </p:nvSpPr>
        <p:spPr>
          <a:xfrm>
            <a:off x="755576" y="3160456"/>
            <a:ext cx="4032448" cy="132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768"/>
              </a:spcBef>
              <a:buClr>
                <a:srgbClr val="FFFFFF"/>
              </a:buClr>
              <a:buNone/>
            </a:pPr>
            <a:r>
              <a:rPr lang="pt-BR" dirty="0" smtClean="0">
                <a:solidFill>
                  <a:srgbClr val="FFFF00"/>
                </a:solidFill>
              </a:rPr>
              <a:t>máquina </a:t>
            </a:r>
            <a:r>
              <a:rPr lang="pt-BR" dirty="0">
                <a:solidFill>
                  <a:srgbClr val="FFFF00"/>
                </a:solidFill>
              </a:rPr>
              <a:t>servidora que centraliza todas as informações</a:t>
            </a:r>
            <a:r>
              <a:rPr lang="pt-BR" dirty="0"/>
              <a:t>.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8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88784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 smtClean="0"/>
              <a:t>Um </a:t>
            </a:r>
            <a:r>
              <a:rPr lang="pt-PT" dirty="0" smtClean="0">
                <a:solidFill>
                  <a:srgbClr val="FFFF00"/>
                </a:solidFill>
              </a:rPr>
              <a:t>sistema de </a:t>
            </a:r>
            <a:r>
              <a:rPr lang="pt-PT" dirty="0">
                <a:solidFill>
                  <a:srgbClr val="FFFF00"/>
                </a:solidFill>
              </a:rPr>
              <a:t>informação </a:t>
            </a:r>
            <a:r>
              <a:rPr lang="pt-PT" dirty="0" smtClean="0">
                <a:solidFill>
                  <a:srgbClr val="FFFF00"/>
                </a:solidFill>
              </a:rPr>
              <a:t>distribuído </a:t>
            </a:r>
            <a:r>
              <a:rPr lang="pt-PT" dirty="0"/>
              <a:t>(SID) </a:t>
            </a:r>
            <a:r>
              <a:rPr lang="pt-PT" dirty="0" smtClean="0"/>
              <a:t>é aquele executado </a:t>
            </a:r>
            <a:r>
              <a:rPr lang="pt-PT" dirty="0"/>
              <a:t>em uma coleção de máquinas, porém que </a:t>
            </a:r>
            <a:r>
              <a:rPr lang="pt-PT" dirty="0">
                <a:solidFill>
                  <a:srgbClr val="FFFF00"/>
                </a:solidFill>
              </a:rPr>
              <a:t>aparece como um único computador para seus usuários</a:t>
            </a:r>
            <a:r>
              <a:rPr lang="pt-PT" dirty="0"/>
              <a:t>, onde um software de sistema distribuído permite computadores coordenarem suas atividades e compartilhar recursos do sistema (hardware, software e dados), através da troca de </a:t>
            </a:r>
            <a:r>
              <a:rPr lang="pt-PT" dirty="0" smtClean="0"/>
              <a:t>mensagens.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7297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65783"/>
          </a:xfrm>
        </p:spPr>
        <p:txBody>
          <a:bodyPr/>
          <a:lstStyle/>
          <a:p>
            <a:pPr marL="0" indent="0" algn="ctr">
              <a:buNone/>
            </a:pPr>
            <a:r>
              <a:rPr lang="pt-PT" sz="4400" i="1" dirty="0"/>
              <a:t>“uma coleção de </a:t>
            </a:r>
            <a:r>
              <a:rPr lang="pt-PT" sz="4400" i="1" dirty="0">
                <a:solidFill>
                  <a:srgbClr val="FFFF00"/>
                </a:solidFill>
              </a:rPr>
              <a:t>computadores</a:t>
            </a:r>
            <a:r>
              <a:rPr lang="pt-PT" sz="4400" i="1" dirty="0"/>
              <a:t> autônomos </a:t>
            </a:r>
            <a:r>
              <a:rPr lang="pt-PT" sz="4400" i="1" dirty="0">
                <a:solidFill>
                  <a:srgbClr val="FFFF00"/>
                </a:solidFill>
              </a:rPr>
              <a:t>conectados</a:t>
            </a:r>
            <a:r>
              <a:rPr lang="pt-PT" sz="4400" i="1" dirty="0"/>
              <a:t> por uma rede de </a:t>
            </a:r>
            <a:r>
              <a:rPr lang="pt-PT" sz="4400" i="1" dirty="0">
                <a:solidFill>
                  <a:srgbClr val="FFFF00"/>
                </a:solidFill>
              </a:rPr>
              <a:t>comunicação</a:t>
            </a:r>
            <a:r>
              <a:rPr lang="pt-PT" sz="4400" i="1" dirty="0"/>
              <a:t> que é </a:t>
            </a:r>
            <a:r>
              <a:rPr lang="pt-PT" sz="4400" i="1" dirty="0">
                <a:solidFill>
                  <a:srgbClr val="FFFF00"/>
                </a:solidFill>
              </a:rPr>
              <a:t>percebida</a:t>
            </a:r>
            <a:r>
              <a:rPr lang="pt-PT" sz="4400" i="1" dirty="0"/>
              <a:t> pelos usuários como um </a:t>
            </a:r>
            <a:r>
              <a:rPr lang="pt-PT" sz="4400" i="1" dirty="0">
                <a:solidFill>
                  <a:srgbClr val="FFFF00"/>
                </a:solidFill>
              </a:rPr>
              <a:t>único computador </a:t>
            </a:r>
            <a:r>
              <a:rPr lang="pt-PT" sz="4400" i="1" dirty="0"/>
              <a:t>que provê um </a:t>
            </a:r>
            <a:r>
              <a:rPr lang="pt-PT" sz="4400" i="1" dirty="0">
                <a:solidFill>
                  <a:srgbClr val="FFFF00"/>
                </a:solidFill>
              </a:rPr>
              <a:t>serviço</a:t>
            </a:r>
            <a:r>
              <a:rPr lang="pt-PT" sz="4400" i="1" dirty="0"/>
              <a:t> ou resolve um </a:t>
            </a:r>
            <a:r>
              <a:rPr lang="pt-PT" sz="4400" i="1" dirty="0">
                <a:solidFill>
                  <a:srgbClr val="FFFF00"/>
                </a:solidFill>
              </a:rPr>
              <a:t>problema</a:t>
            </a:r>
            <a:r>
              <a:rPr lang="pt-PT" sz="4400" i="1" dirty="0" smtClean="0"/>
              <a:t>” </a:t>
            </a:r>
            <a:r>
              <a:rPr lang="pt-PT" sz="4400" dirty="0"/>
              <a:t>TANENBAUM (2002) </a:t>
            </a:r>
            <a:endParaRPr lang="pt-BR" sz="4400" i="1" dirty="0"/>
          </a:p>
        </p:txBody>
      </p:sp>
    </p:spTree>
    <p:extLst>
      <p:ext uri="{BB962C8B-B14F-4D97-AF65-F5344CB8AC3E}">
        <p14:creationId xmlns:p14="http://schemas.microsoft.com/office/powerpoint/2010/main" val="3927741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>
                <a:solidFill>
                  <a:srgbClr val="FFFF00"/>
                </a:solidFill>
              </a:rPr>
              <a:t>transparência</a:t>
            </a:r>
            <a:r>
              <a:rPr lang="pt-PT" dirty="0"/>
              <a:t> é o atributo que esconde de usuários/aplicativos detalhes de funcionamento do sistema distribuído, de tal forma que exista a impressão de se tratar de um sistema centralizado</a:t>
            </a:r>
            <a:r>
              <a:rPr lang="pt-PT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15" y="5320688"/>
            <a:ext cx="1275527" cy="1367532"/>
          </a:xfrm>
          <a:prstGeom prst="rect">
            <a:avLst/>
          </a:prstGeom>
          <a:ln>
            <a:noFill/>
          </a:ln>
          <a:effectLst>
            <a:outerShdw blurRad="292100" dist="63500" dir="2700000" algn="tl" rotWithShape="0">
              <a:schemeClr val="tx1">
                <a:alpha val="65000"/>
              </a:schemeClr>
            </a:outerShdw>
          </a:effectLst>
        </p:spPr>
      </p:pic>
      <p:grpSp>
        <p:nvGrpSpPr>
          <p:cNvPr id="50" name="Grupo 49"/>
          <p:cNvGrpSpPr/>
          <p:nvPr/>
        </p:nvGrpSpPr>
        <p:grpSpPr>
          <a:xfrm>
            <a:off x="381000" y="3573016"/>
            <a:ext cx="6258615" cy="3096344"/>
            <a:chOff x="381000" y="3573016"/>
            <a:chExt cx="6258615" cy="3096344"/>
          </a:xfrm>
        </p:grpSpPr>
        <p:grpSp>
          <p:nvGrpSpPr>
            <p:cNvPr id="49" name="Grupo 48"/>
            <p:cNvGrpSpPr/>
            <p:nvPr/>
          </p:nvGrpSpPr>
          <p:grpSpPr>
            <a:xfrm>
              <a:off x="381000" y="3573016"/>
              <a:ext cx="3171719" cy="3096344"/>
              <a:chOff x="381000" y="3573016"/>
              <a:chExt cx="3171719" cy="3096344"/>
            </a:xfrm>
          </p:grpSpPr>
          <p:sp>
            <p:nvSpPr>
              <p:cNvPr id="13" name="Retângulo 12"/>
              <p:cNvSpPr/>
              <p:nvPr/>
            </p:nvSpPr>
            <p:spPr bwMode="auto">
              <a:xfrm>
                <a:off x="611560" y="6525344"/>
                <a:ext cx="2664296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 bwMode="auto">
              <a:xfrm>
                <a:off x="593523" y="6147264"/>
                <a:ext cx="2664296" cy="14401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16" name="Conector reto 15"/>
              <p:cNvCxnSpPr/>
              <p:nvPr/>
            </p:nvCxnSpPr>
            <p:spPr>
              <a:xfrm flipV="1">
                <a:off x="877849" y="5877272"/>
                <a:ext cx="0" cy="29224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to 16"/>
              <p:cNvCxnSpPr/>
              <p:nvPr/>
            </p:nvCxnSpPr>
            <p:spPr>
              <a:xfrm flipV="1">
                <a:off x="1966859" y="5901548"/>
                <a:ext cx="0" cy="29224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to 17"/>
              <p:cNvCxnSpPr/>
              <p:nvPr/>
            </p:nvCxnSpPr>
            <p:spPr>
              <a:xfrm flipV="1">
                <a:off x="3055869" y="5901548"/>
                <a:ext cx="0" cy="29224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to 18"/>
              <p:cNvCxnSpPr/>
              <p:nvPr/>
            </p:nvCxnSpPr>
            <p:spPr>
              <a:xfrm flipV="1">
                <a:off x="2843808" y="5805264"/>
                <a:ext cx="0" cy="720082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to 20"/>
              <p:cNvCxnSpPr/>
              <p:nvPr/>
            </p:nvCxnSpPr>
            <p:spPr>
              <a:xfrm flipV="1">
                <a:off x="1763688" y="5805264"/>
                <a:ext cx="0" cy="734277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21"/>
              <p:cNvCxnSpPr/>
              <p:nvPr/>
            </p:nvCxnSpPr>
            <p:spPr>
              <a:xfrm flipV="1">
                <a:off x="683568" y="5805264"/>
                <a:ext cx="0" cy="748472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tângulo 27"/>
              <p:cNvSpPr/>
              <p:nvPr/>
            </p:nvSpPr>
            <p:spPr bwMode="auto">
              <a:xfrm flipV="1">
                <a:off x="652748" y="4614549"/>
                <a:ext cx="2664296" cy="1174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sp>
            <p:nvSpPr>
              <p:cNvPr id="29" name="Retângulo 28"/>
              <p:cNvSpPr/>
              <p:nvPr/>
            </p:nvSpPr>
            <p:spPr bwMode="auto">
              <a:xfrm flipV="1">
                <a:off x="634711" y="4922941"/>
                <a:ext cx="2664296" cy="117471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36" tIns="45718" rIns="91436" bIns="45718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endParaRPr>
              </a:p>
            </p:txBody>
          </p:sp>
          <p:cxnSp>
            <p:nvCxnSpPr>
              <p:cNvPr id="30" name="Conector reto 29"/>
              <p:cNvCxnSpPr/>
              <p:nvPr/>
            </p:nvCxnSpPr>
            <p:spPr>
              <a:xfrm>
                <a:off x="919037" y="5002457"/>
                <a:ext cx="0" cy="23838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>
              <a:xfrm>
                <a:off x="2008047" y="5002457"/>
                <a:ext cx="0" cy="23838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>
              <a:xfrm>
                <a:off x="3097057" y="5002457"/>
                <a:ext cx="0" cy="238380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>
              <a:xfrm>
                <a:off x="2884996" y="4732018"/>
                <a:ext cx="0" cy="587356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>
              <a:xfrm>
                <a:off x="1804876" y="4720440"/>
                <a:ext cx="0" cy="598934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>
              <a:xfrm>
                <a:off x="724756" y="4708861"/>
                <a:ext cx="0" cy="610513"/>
              </a:xfrm>
              <a:prstGeom prst="line">
                <a:avLst/>
              </a:prstGeom>
              <a:ln w="476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36584" y="5240999"/>
                <a:ext cx="660550" cy="66055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5594" y="5242892"/>
                <a:ext cx="660550" cy="66055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574" y="5240999"/>
                <a:ext cx="660550" cy="660550"/>
              </a:xfrm>
              <a:prstGeom prst="rect">
                <a:avLst/>
              </a:prstGeom>
            </p:spPr>
          </p:pic>
          <p:cxnSp>
            <p:nvCxnSpPr>
              <p:cNvPr id="39" name="Conector reto 38"/>
              <p:cNvCxnSpPr/>
              <p:nvPr/>
            </p:nvCxnSpPr>
            <p:spPr>
              <a:xfrm flipV="1">
                <a:off x="877849" y="4236121"/>
                <a:ext cx="0" cy="45219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39"/>
              <p:cNvCxnSpPr/>
              <p:nvPr/>
            </p:nvCxnSpPr>
            <p:spPr>
              <a:xfrm flipV="1">
                <a:off x="2066446" y="4236121"/>
                <a:ext cx="0" cy="45219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0"/>
              <p:cNvCxnSpPr/>
              <p:nvPr/>
            </p:nvCxnSpPr>
            <p:spPr>
              <a:xfrm flipV="1">
                <a:off x="3255043" y="4236121"/>
                <a:ext cx="0" cy="452196"/>
              </a:xfrm>
              <a:prstGeom prst="line">
                <a:avLst/>
              </a:prstGeom>
              <a:ln w="412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" y="3573016"/>
                <a:ext cx="838391" cy="889203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3573016"/>
                <a:ext cx="838391" cy="889203"/>
              </a:xfrm>
              <a:prstGeom prst="rect">
                <a:avLst/>
              </a:prstGeom>
            </p:spPr>
          </p:pic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4328" y="3573016"/>
                <a:ext cx="838391" cy="889203"/>
              </a:xfrm>
              <a:prstGeom prst="rect">
                <a:avLst/>
              </a:prstGeom>
            </p:spPr>
          </p:pic>
        </p:grpSp>
        <p:cxnSp>
          <p:nvCxnSpPr>
            <p:cNvPr id="44" name="Conector de seta reta 43"/>
            <p:cNvCxnSpPr/>
            <p:nvPr/>
          </p:nvCxnSpPr>
          <p:spPr>
            <a:xfrm flipH="1" flipV="1">
              <a:off x="3851920" y="5373216"/>
              <a:ext cx="2787695" cy="774048"/>
            </a:xfrm>
            <a:prstGeom prst="straightConnector1">
              <a:avLst/>
            </a:prstGeom>
            <a:ln w="603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upo 50"/>
          <p:cNvGrpSpPr/>
          <p:nvPr/>
        </p:nvGrpSpPr>
        <p:grpSpPr>
          <a:xfrm>
            <a:off x="5126445" y="3314373"/>
            <a:ext cx="2664296" cy="1728192"/>
            <a:chOff x="5126445" y="3314373"/>
            <a:chExt cx="2664296" cy="1728192"/>
          </a:xfrm>
        </p:grpSpPr>
        <p:sp>
          <p:nvSpPr>
            <p:cNvPr id="5" name="Texto explicativo em forma de nuvem 4"/>
            <p:cNvSpPr/>
            <p:nvPr/>
          </p:nvSpPr>
          <p:spPr bwMode="auto">
            <a:xfrm>
              <a:off x="5126445" y="3314373"/>
              <a:ext cx="2664296" cy="1728192"/>
            </a:xfrm>
            <a:prstGeom prst="cloudCallout">
              <a:avLst>
                <a:gd name="adj1" fmla="val 39618"/>
                <a:gd name="adj2" fmla="val 60095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47" name="Imagem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9397" y="3663901"/>
              <a:ext cx="838391" cy="8892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6920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concorrência </a:t>
            </a:r>
            <a:r>
              <a:rPr lang="pt-BR" dirty="0" smtClean="0"/>
              <a:t>é característica dos </a:t>
            </a:r>
            <a:r>
              <a:rPr lang="pt-BR" dirty="0" err="1" smtClean="0"/>
              <a:t>SIDs</a:t>
            </a:r>
            <a:r>
              <a:rPr lang="pt-BR" dirty="0" smtClean="0"/>
              <a:t>, </a:t>
            </a:r>
            <a:r>
              <a:rPr lang="pt-BR" dirty="0"/>
              <a:t>pelo compartilhamento de recursos </a:t>
            </a:r>
            <a:r>
              <a:rPr lang="pt-BR" dirty="0" smtClean="0"/>
              <a:t>(Hw/</a:t>
            </a:r>
            <a:r>
              <a:rPr lang="pt-BR" dirty="0" err="1" smtClean="0"/>
              <a:t>Sw</a:t>
            </a:r>
            <a:r>
              <a:rPr lang="pt-BR" dirty="0" smtClean="0"/>
              <a:t>) com </a:t>
            </a:r>
            <a:r>
              <a:rPr lang="pt-BR" dirty="0"/>
              <a:t>uma melhor utilização da carga de processamento entre todas as </a:t>
            </a:r>
            <a:r>
              <a:rPr lang="pt-BR" dirty="0" smtClean="0"/>
              <a:t>máquinas.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3501008"/>
            <a:ext cx="838391" cy="88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4449904"/>
            <a:ext cx="838391" cy="88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065" y="5402891"/>
            <a:ext cx="838391" cy="88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16" y="3746740"/>
            <a:ext cx="1967152" cy="208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15" name="Igual 14"/>
          <p:cNvSpPr/>
          <p:nvPr/>
        </p:nvSpPr>
        <p:spPr bwMode="auto">
          <a:xfrm>
            <a:off x="3871456" y="4789927"/>
            <a:ext cx="496626" cy="324932"/>
          </a:xfrm>
          <a:prstGeom prst="mathEqual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0" name="Mais 19"/>
          <p:cNvSpPr/>
          <p:nvPr/>
        </p:nvSpPr>
        <p:spPr bwMode="auto">
          <a:xfrm>
            <a:off x="2627784" y="4190353"/>
            <a:ext cx="335703" cy="3997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2" name="Mais 41"/>
          <p:cNvSpPr/>
          <p:nvPr/>
        </p:nvSpPr>
        <p:spPr bwMode="auto">
          <a:xfrm>
            <a:off x="2627784" y="5139249"/>
            <a:ext cx="335703" cy="399716"/>
          </a:xfrm>
          <a:prstGeom prst="mathPlu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225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heterogeneidade </a:t>
            </a:r>
            <a:r>
              <a:rPr lang="pt-BR" dirty="0" smtClean="0"/>
              <a:t>significa a diversidade de elementos computacionais. Plataforma de Hw, sistema operacional, rede, linguagens de programação, conjuntos de protocolos para diferentes redes...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61" y="5301208"/>
            <a:ext cx="1910620" cy="13980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89040"/>
            <a:ext cx="2375441" cy="12575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5004048" cy="26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09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PT" dirty="0"/>
              <a:t>A </a:t>
            </a:r>
            <a:r>
              <a:rPr lang="pt-PT" dirty="0" smtClean="0">
                <a:solidFill>
                  <a:srgbClr val="FFFF00"/>
                </a:solidFill>
              </a:rPr>
              <a:t>escalabilidade </a:t>
            </a:r>
            <a:r>
              <a:rPr lang="pt-BR" dirty="0" smtClean="0"/>
              <a:t>é a facilidade de inclusão de novos componentes em um sistema sem acarretar problemas.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334" y="5078316"/>
            <a:ext cx="948753" cy="100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10081"/>
            <a:ext cx="1800200" cy="190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96" y="3132196"/>
            <a:ext cx="2794051" cy="296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alpha val="65000"/>
              </a:schemeClr>
            </a:outerShdw>
          </a:effectLst>
        </p:spPr>
      </p:pic>
      <p:sp>
        <p:nvSpPr>
          <p:cNvPr id="9" name="Seta para a direita listrada 8"/>
          <p:cNvSpPr/>
          <p:nvPr/>
        </p:nvSpPr>
        <p:spPr bwMode="auto">
          <a:xfrm rot="20504631">
            <a:off x="2404630" y="5167806"/>
            <a:ext cx="648072" cy="47759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Seta para a direita listrada 15"/>
          <p:cNvSpPr/>
          <p:nvPr/>
        </p:nvSpPr>
        <p:spPr bwMode="auto">
          <a:xfrm rot="20504631">
            <a:off x="5134553" y="4446094"/>
            <a:ext cx="648072" cy="477592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5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Sistemas Distribuídos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81000" y="1196752"/>
          <a:ext cx="8151440" cy="4680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5720"/>
                <a:gridCol w="4075720"/>
              </a:tblGrid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Centralizado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Distribuido</a:t>
                      </a:r>
                      <a:endParaRPr lang="pt-BR" sz="24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Controle central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Autonomia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Consistência global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Consistência fraca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Execução sequencial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Execução concorrente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Vulnerabilidades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Tolerência a falhas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Informação local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Informação remota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Localização fixa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Migração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Homogeneidade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Heterogeneidade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Custo alto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Boa relação custo x benefício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Acesso direto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Transparência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5502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>
                          <a:effectLst/>
                        </a:rPr>
                        <a:t>Rigidez na expansão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2400" u="none" strike="noStrike" dirty="0">
                          <a:effectLst/>
                        </a:rPr>
                        <a:t>Escalabilidade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823" marR="8823" marT="882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1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Hierárquico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545586"/>
          </a:xfrm>
        </p:spPr>
        <p:txBody>
          <a:bodyPr/>
          <a:lstStyle/>
          <a:p>
            <a:r>
              <a:rPr lang="pt-PT" dirty="0" smtClean="0"/>
              <a:t>Sendo </a:t>
            </a:r>
            <a:r>
              <a:rPr lang="pt-PT" dirty="0"/>
              <a:t>que as funções tratadas pelos vários processadores são distribuídas de acordo com a capacidade computacional de cada processador, de modo que os processadores mais distantes da raiz tratam de serviços mais específicos e especializados, enquanto que os processadores mais próximos da raiz tratam de serviços mais </a:t>
            </a:r>
            <a:r>
              <a:rPr lang="pt-PT" dirty="0" smtClean="0"/>
              <a:t>globais;</a:t>
            </a:r>
          </a:p>
        </p:txBody>
      </p:sp>
    </p:spTree>
    <p:extLst>
      <p:ext uri="{BB962C8B-B14F-4D97-AF65-F5344CB8AC3E}">
        <p14:creationId xmlns:p14="http://schemas.microsoft.com/office/powerpoint/2010/main" val="16770208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Redes de Computadores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468916"/>
          </a:xfrm>
        </p:spPr>
        <p:txBody>
          <a:bodyPr/>
          <a:lstStyle/>
          <a:p>
            <a:pPr marL="517525" lvl="1" indent="0" algn="ctr">
              <a:buNone/>
            </a:pPr>
            <a:r>
              <a:rPr lang="pt-BR" sz="3600" i="1" dirty="0" smtClean="0"/>
              <a:t>“...</a:t>
            </a:r>
            <a:r>
              <a:rPr lang="pt-BR" sz="3600" i="1" dirty="0"/>
              <a:t>as redes de computadores são um conjunto de computadores autônomos interconectados por uma única tecnologia</a:t>
            </a:r>
            <a:r>
              <a:rPr lang="pt-BR" sz="3600" i="1" dirty="0" smtClean="0"/>
              <a:t>”. (</a:t>
            </a:r>
            <a:r>
              <a:rPr lang="pt-BR" sz="3600" dirty="0" smtClean="0"/>
              <a:t>TANENBAUM, 2003)</a:t>
            </a:r>
          </a:p>
          <a:p>
            <a:endParaRPr lang="pt-BR" dirty="0" smtClean="0"/>
          </a:p>
          <a:p>
            <a:r>
              <a:rPr lang="pt-BR" dirty="0" smtClean="0"/>
              <a:t>Quanto </a:t>
            </a:r>
            <a:r>
              <a:rPr lang="pt-BR" dirty="0"/>
              <a:t>ao uso das redes de computadores, podemos destacar dois </a:t>
            </a:r>
            <a:r>
              <a:rPr lang="pt-BR" dirty="0" smtClean="0"/>
              <a:t>aspectos:</a:t>
            </a:r>
            <a:endParaRPr lang="pt-BR" dirty="0"/>
          </a:p>
          <a:p>
            <a:pPr lvl="1"/>
            <a:r>
              <a:rPr lang="pt-BR" dirty="0"/>
              <a:t>Aplicações comerciais;</a:t>
            </a:r>
          </a:p>
          <a:p>
            <a:pPr lvl="1"/>
            <a:r>
              <a:rPr lang="pt-BR" dirty="0"/>
              <a:t>Aplicações domésticas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988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Hierárquico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423765" y="1268760"/>
            <a:ext cx="8339235" cy="4510139"/>
            <a:chOff x="595974" y="1251429"/>
            <a:chExt cx="8339235" cy="4510139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960" y="1340768"/>
              <a:ext cx="1663951" cy="1655631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584" y="3675377"/>
              <a:ext cx="1012622" cy="1007559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902" y="3675377"/>
              <a:ext cx="1012622" cy="1007559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3181" y="5172714"/>
              <a:ext cx="578403" cy="575511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693" y="5172713"/>
              <a:ext cx="578403" cy="575511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960" y="5172714"/>
              <a:ext cx="578403" cy="575511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508" y="5172713"/>
              <a:ext cx="578403" cy="575511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3121" y="5186057"/>
              <a:ext cx="578403" cy="575511"/>
            </a:xfrm>
            <a:prstGeom prst="rect">
              <a:avLst/>
            </a:prstGeom>
          </p:spPr>
        </p:pic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854" y="5172712"/>
              <a:ext cx="578403" cy="575511"/>
            </a:xfrm>
            <a:prstGeom prst="rect">
              <a:avLst/>
            </a:prstGeom>
          </p:spPr>
        </p:pic>
        <p:cxnSp>
          <p:nvCxnSpPr>
            <p:cNvPr id="14" name="Conector reto 13"/>
            <p:cNvCxnSpPr>
              <a:stCxn id="5" idx="0"/>
              <a:endCxn id="4" idx="2"/>
            </p:cNvCxnSpPr>
            <p:nvPr/>
          </p:nvCxnSpPr>
          <p:spPr>
            <a:xfrm flipV="1">
              <a:off x="3087895" y="2996399"/>
              <a:ext cx="1334041" cy="6789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>
              <a:stCxn id="6" idx="0"/>
              <a:endCxn id="4" idx="2"/>
            </p:cNvCxnSpPr>
            <p:nvPr/>
          </p:nvCxnSpPr>
          <p:spPr>
            <a:xfrm flipH="1" flipV="1">
              <a:off x="4421936" y="2996399"/>
              <a:ext cx="1340277" cy="6789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>
              <a:stCxn id="8" idx="0"/>
              <a:endCxn id="5" idx="2"/>
            </p:cNvCxnSpPr>
            <p:nvPr/>
          </p:nvCxnSpPr>
          <p:spPr>
            <a:xfrm flipV="1">
              <a:off x="3087895" y="4682936"/>
              <a:ext cx="0" cy="489777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>
              <a:stCxn id="9" idx="0"/>
              <a:endCxn id="5" idx="2"/>
            </p:cNvCxnSpPr>
            <p:nvPr/>
          </p:nvCxnSpPr>
          <p:spPr>
            <a:xfrm flipH="1" flipV="1">
              <a:off x="3087895" y="4682936"/>
              <a:ext cx="791267" cy="4897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>
              <a:stCxn id="7" idx="0"/>
              <a:endCxn id="5" idx="2"/>
            </p:cNvCxnSpPr>
            <p:nvPr/>
          </p:nvCxnSpPr>
          <p:spPr>
            <a:xfrm flipV="1">
              <a:off x="2292383" y="4682936"/>
              <a:ext cx="795512" cy="489778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>
              <a:stCxn id="12" idx="0"/>
              <a:endCxn id="6" idx="2"/>
            </p:cNvCxnSpPr>
            <p:nvPr/>
          </p:nvCxnSpPr>
          <p:spPr>
            <a:xfrm flipV="1">
              <a:off x="5761056" y="4682936"/>
              <a:ext cx="1157" cy="489776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>
              <a:stCxn id="11" idx="0"/>
              <a:endCxn id="6" idx="2"/>
            </p:cNvCxnSpPr>
            <p:nvPr/>
          </p:nvCxnSpPr>
          <p:spPr>
            <a:xfrm flipH="1" flipV="1">
              <a:off x="5762213" y="4682936"/>
              <a:ext cx="790110" cy="503121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>
              <a:stCxn id="10" idx="0"/>
              <a:endCxn id="6" idx="2"/>
            </p:cNvCxnSpPr>
            <p:nvPr/>
          </p:nvCxnSpPr>
          <p:spPr>
            <a:xfrm flipV="1">
              <a:off x="4964710" y="4682936"/>
              <a:ext cx="797503" cy="489777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Seta para cima e para baixo 34"/>
            <p:cNvSpPr/>
            <p:nvPr/>
          </p:nvSpPr>
          <p:spPr bwMode="auto">
            <a:xfrm rot="10800000">
              <a:off x="1280050" y="2241755"/>
              <a:ext cx="288032" cy="3024336"/>
            </a:xfrm>
            <a:prstGeom prst="upDownArrow">
              <a:avLst/>
            </a:prstGeom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1241965" y="178478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+</a:t>
              </a:r>
              <a:endParaRPr lang="pt-BR" sz="2800" b="1" dirty="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276429" y="5161500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-</a:t>
              </a:r>
              <a:endParaRPr lang="pt-BR" sz="2800" b="1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595974" y="1251429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Capacidade computacional</a:t>
              </a:r>
              <a:endParaRPr lang="pt-BR" b="1" dirty="0"/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7088196" y="1792715"/>
              <a:ext cx="1664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Serviços globais</a:t>
              </a:r>
              <a:endParaRPr lang="pt-BR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6905614" y="5257774"/>
              <a:ext cx="2029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Serviços específicos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638253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Cache de CPU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05630"/>
          </a:xfrm>
        </p:spPr>
        <p:txBody>
          <a:bodyPr/>
          <a:lstStyle/>
          <a:p>
            <a:r>
              <a:rPr lang="pt-PT" dirty="0"/>
              <a:t>C</a:t>
            </a:r>
            <a:r>
              <a:rPr lang="pt-PT" dirty="0" smtClean="0"/>
              <a:t>aracteriza-se </a:t>
            </a:r>
            <a:r>
              <a:rPr lang="pt-PT" dirty="0"/>
              <a:t>pelo fornecimento, ao usuário, de dois níveis de capacidade </a:t>
            </a:r>
            <a:r>
              <a:rPr lang="pt-PT" dirty="0" smtClean="0"/>
              <a:t>computacional:</a:t>
            </a:r>
          </a:p>
          <a:p>
            <a:pPr lvl="1"/>
            <a:r>
              <a:rPr lang="pt-PT" dirty="0" smtClean="0"/>
              <a:t>o </a:t>
            </a:r>
            <a:r>
              <a:rPr lang="pt-PT" dirty="0"/>
              <a:t>primeiro possui menor </a:t>
            </a:r>
            <a:r>
              <a:rPr lang="pt-PT" dirty="0" smtClean="0"/>
              <a:t>capacidade;</a:t>
            </a:r>
          </a:p>
          <a:p>
            <a:pPr lvl="1"/>
            <a:r>
              <a:rPr lang="pt-PT" dirty="0" smtClean="0"/>
              <a:t>o </a:t>
            </a:r>
            <a:r>
              <a:rPr lang="pt-PT" dirty="0"/>
              <a:t>segundo </a:t>
            </a:r>
            <a:r>
              <a:rPr lang="pt-PT" dirty="0" smtClean="0"/>
              <a:t>maior capacidade.</a:t>
            </a:r>
          </a:p>
          <a:p>
            <a:r>
              <a:rPr lang="pt-PT" dirty="0" smtClean="0"/>
              <a:t>Isso </a:t>
            </a:r>
            <a:r>
              <a:rPr lang="pt-PT" dirty="0"/>
              <a:t>é conseguido conectando-se o usuário a um computador de menor capacidade, sendo que esse estará conectado a um computador central de grande capacidade</a:t>
            </a:r>
            <a:r>
              <a:rPr lang="pt-PT" dirty="0" smtClean="0"/>
              <a:t>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94268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Cache de CPU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38" name="Grupo 37"/>
          <p:cNvGrpSpPr/>
          <p:nvPr/>
        </p:nvGrpSpPr>
        <p:grpSpPr>
          <a:xfrm>
            <a:off x="1619672" y="1916832"/>
            <a:ext cx="6027222" cy="3390046"/>
            <a:chOff x="1619672" y="1916832"/>
            <a:chExt cx="6027222" cy="3390046"/>
          </a:xfrm>
        </p:grpSpPr>
        <p:sp>
          <p:nvSpPr>
            <p:cNvPr id="36" name="Texto explicativo retangular com cantos arredondados 35"/>
            <p:cNvSpPr/>
            <p:nvPr/>
          </p:nvSpPr>
          <p:spPr bwMode="auto">
            <a:xfrm>
              <a:off x="3825511" y="3065176"/>
              <a:ext cx="1609752" cy="1486482"/>
            </a:xfrm>
            <a:prstGeom prst="wedgeRoundRectCallout">
              <a:avLst>
                <a:gd name="adj1" fmla="val 126187"/>
                <a:gd name="adj2" fmla="val 49191"/>
                <a:gd name="adj3" fmla="val 16667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967481"/>
              <a:ext cx="1663951" cy="1655631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057" y="3291516"/>
              <a:ext cx="1012622" cy="1007559"/>
            </a:xfrm>
            <a:prstGeom prst="rect">
              <a:avLst/>
            </a:prstGeom>
          </p:spPr>
        </p:pic>
        <p:cxnSp>
          <p:nvCxnSpPr>
            <p:cNvPr id="15" name="Conector reto 14"/>
            <p:cNvCxnSpPr>
              <a:stCxn id="7" idx="1"/>
              <a:endCxn id="6" idx="3"/>
            </p:cNvCxnSpPr>
            <p:nvPr/>
          </p:nvCxnSpPr>
          <p:spPr>
            <a:xfrm flipH="1">
              <a:off x="3283623" y="3795296"/>
              <a:ext cx="845434" cy="1"/>
            </a:xfrm>
            <a:prstGeom prst="line">
              <a:avLst/>
            </a:prstGeom>
            <a:ln w="47625">
              <a:solidFill>
                <a:srgbClr val="E2781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eta para cima e para baixo 22"/>
            <p:cNvSpPr/>
            <p:nvPr/>
          </p:nvSpPr>
          <p:spPr bwMode="auto">
            <a:xfrm rot="5400000">
              <a:off x="3416723" y="1710805"/>
              <a:ext cx="288032" cy="1853983"/>
            </a:xfrm>
            <a:prstGeom prst="upDownArrow">
              <a:avLst/>
            </a:prstGeom>
            <a:gradFill>
              <a:gsLst>
                <a:gs pos="0">
                  <a:srgbClr val="00B050"/>
                </a:gs>
                <a:gs pos="100000">
                  <a:srgbClr val="FF0000"/>
                </a:gs>
              </a:gsLst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2269546" y="2328011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+</a:t>
              </a:r>
              <a:endParaRPr lang="pt-BR" sz="2800" b="1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4487731" y="2376186"/>
              <a:ext cx="2952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 smtClean="0"/>
                <a:t>-</a:t>
              </a:r>
              <a:endParaRPr lang="pt-BR" sz="28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2722403" y="1916832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/>
                <a:t>Capacidade computacional</a:t>
              </a:r>
              <a:endParaRPr lang="pt-BR" b="1" dirty="0"/>
            </a:p>
          </p:txBody>
        </p:sp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1367" y="3939346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24146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Cliente-Servidor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87273"/>
          </a:xfrm>
        </p:spPr>
        <p:txBody>
          <a:bodyPr/>
          <a:lstStyle/>
          <a:p>
            <a:r>
              <a:rPr lang="pt-PT" dirty="0" smtClean="0"/>
              <a:t>Caracteriza-se </a:t>
            </a:r>
            <a:r>
              <a:rPr lang="pt-PT" dirty="0"/>
              <a:t>pela existência de vários computadores clientes e vários computadores servidores conectados através de um subsistema de </a:t>
            </a:r>
            <a:r>
              <a:rPr lang="pt-PT" dirty="0" smtClean="0"/>
              <a:t>comunicação;</a:t>
            </a:r>
          </a:p>
          <a:p>
            <a:r>
              <a:rPr lang="pt-PT" dirty="0" smtClean="0"/>
              <a:t>Os </a:t>
            </a:r>
            <a:r>
              <a:rPr lang="pt-PT" dirty="0"/>
              <a:t>computadores clientes comandam a execução da aplicação, adonando, quando necessário, os computadores servidores, a fim de que esses realizem algumas funções </a:t>
            </a:r>
            <a:r>
              <a:rPr lang="pt-PT" dirty="0" smtClean="0"/>
              <a:t>específicas;</a:t>
            </a:r>
          </a:p>
        </p:txBody>
      </p:sp>
    </p:spTree>
    <p:extLst>
      <p:ext uri="{BB962C8B-B14F-4D97-AF65-F5344CB8AC3E}">
        <p14:creationId xmlns:p14="http://schemas.microsoft.com/office/powerpoint/2010/main" val="2404772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Cliente-Servidor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381000" y="1106288"/>
            <a:ext cx="8070745" cy="5537533"/>
            <a:chOff x="381000" y="1106288"/>
            <a:chExt cx="8070745" cy="5537533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755576" y="2492896"/>
              <a:ext cx="2520218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1895803" y="6453336"/>
              <a:ext cx="130804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>
              <a:off x="1960838" y="2374382"/>
              <a:ext cx="1315018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>
              <a:off x="755576" y="6612648"/>
              <a:ext cx="2448272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3203848" y="2374382"/>
              <a:ext cx="72008" cy="4238266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V="1">
              <a:off x="1835696" y="3770115"/>
              <a:ext cx="1432040" cy="80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1115616" y="5082866"/>
              <a:ext cx="2124236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>
              <a:off x="3239852" y="4417501"/>
              <a:ext cx="1154650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4357924" y="2953523"/>
              <a:ext cx="46567" cy="322480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V="1">
              <a:off x="4379107" y="4493841"/>
              <a:ext cx="1704309" cy="2094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V="1">
              <a:off x="4347934" y="6178330"/>
              <a:ext cx="1228770" cy="104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244" y="4821268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838" y="1220589"/>
              <a:ext cx="1044000" cy="128887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206" y="1106288"/>
              <a:ext cx="1044000" cy="128887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971" y="2603790"/>
              <a:ext cx="1044000" cy="1205530"/>
            </a:xfrm>
            <a:prstGeom prst="rect">
              <a:avLst/>
            </a:prstGeom>
          </p:spPr>
        </p:pic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826" y="3845225"/>
              <a:ext cx="1044000" cy="1260862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291493"/>
              <a:ext cx="1044000" cy="1352328"/>
            </a:xfrm>
            <a:prstGeom prst="rect">
              <a:avLst/>
            </a:prstGeom>
          </p:spPr>
        </p:pic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35" y="5135628"/>
              <a:ext cx="1044000" cy="1352328"/>
            </a:xfrm>
            <a:prstGeom prst="rect">
              <a:avLst/>
            </a:prstGeom>
          </p:spPr>
        </p:pic>
        <p:cxnSp>
          <p:nvCxnSpPr>
            <p:cNvPr id="52" name="Conector reto 51"/>
            <p:cNvCxnSpPr/>
            <p:nvPr/>
          </p:nvCxnSpPr>
          <p:spPr>
            <a:xfrm flipV="1">
              <a:off x="4408823" y="2953405"/>
              <a:ext cx="3187513" cy="210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1608944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5068" y="3131306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cxnSp>
          <p:nvCxnSpPr>
            <p:cNvPr id="54" name="Conector reto 53"/>
            <p:cNvCxnSpPr/>
            <p:nvPr/>
          </p:nvCxnSpPr>
          <p:spPr>
            <a:xfrm flipV="1">
              <a:off x="4347593" y="4784306"/>
              <a:ext cx="3187513" cy="21019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6218" y="3478274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44903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Conjunto de Processadores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742563"/>
          </a:xfrm>
        </p:spPr>
        <p:txBody>
          <a:bodyPr/>
          <a:lstStyle/>
          <a:p>
            <a:r>
              <a:rPr lang="pt-PT" dirty="0" smtClean="0"/>
              <a:t>Caracteriza-se </a:t>
            </a:r>
            <a:r>
              <a:rPr lang="pt-PT" dirty="0"/>
              <a:t>pela existência de um conjunto de processadores disponíveis a todos os usuários, os quais estão conectados diretamente ao subsistema de </a:t>
            </a:r>
            <a:r>
              <a:rPr lang="pt-PT" dirty="0" smtClean="0"/>
              <a:t>comunicação;</a:t>
            </a:r>
          </a:p>
          <a:p>
            <a:r>
              <a:rPr lang="pt-PT" dirty="0" smtClean="0"/>
              <a:t>Os </a:t>
            </a:r>
            <a:r>
              <a:rPr lang="pt-PT" dirty="0"/>
              <a:t>serviços dos usuários serão designados dinamicamente a um dos </a:t>
            </a:r>
            <a:r>
              <a:rPr lang="pt-PT" dirty="0" smtClean="0"/>
              <a:t>processadores;</a:t>
            </a:r>
          </a:p>
          <a:p>
            <a:r>
              <a:rPr lang="pt-PT" dirty="0" smtClean="0"/>
              <a:t>Poderão </a:t>
            </a:r>
            <a:r>
              <a:rPr lang="pt-PT" dirty="0"/>
              <a:t>existir ainda processadores com funções </a:t>
            </a:r>
            <a:r>
              <a:rPr lang="pt-PT" dirty="0" smtClean="0"/>
              <a:t>específicas.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3455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4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Conjunto de Processadores</a:t>
            </a:r>
            <a:endParaRPr lang="pt-BR" sz="4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801888" y="1268760"/>
            <a:ext cx="7540223" cy="5056887"/>
            <a:chOff x="971600" y="1196752"/>
            <a:chExt cx="7540223" cy="5056887"/>
          </a:xfrm>
        </p:grpSpPr>
        <p:grpSp>
          <p:nvGrpSpPr>
            <p:cNvPr id="67" name="Grupo 66"/>
            <p:cNvGrpSpPr/>
            <p:nvPr/>
          </p:nvGrpSpPr>
          <p:grpSpPr>
            <a:xfrm>
              <a:off x="971600" y="1772816"/>
              <a:ext cx="2659116" cy="2717627"/>
              <a:chOff x="930313" y="2060848"/>
              <a:chExt cx="2659116" cy="2717627"/>
            </a:xfrm>
          </p:grpSpPr>
          <p:pic>
            <p:nvPicPr>
              <p:cNvPr id="9" name="Imagem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147" y="4202964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731" y="4202964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315" y="4202964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313" y="3131906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3" name="Imagem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6315" y="3131906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14" name="Imagem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8314" y="3131906"/>
                <a:ext cx="578403" cy="575511"/>
              </a:xfrm>
              <a:prstGeom prst="rect">
                <a:avLst/>
              </a:prstGeom>
            </p:spPr>
          </p:pic>
          <p:cxnSp>
            <p:nvCxnSpPr>
              <p:cNvPr id="17" name="Conector reto 16"/>
              <p:cNvCxnSpPr>
                <a:stCxn id="10" idx="0"/>
                <a:endCxn id="14" idx="2"/>
              </p:cNvCxnSpPr>
              <p:nvPr/>
            </p:nvCxnSpPr>
            <p:spPr>
              <a:xfrm flipH="1" flipV="1">
                <a:off x="2257516" y="3707417"/>
                <a:ext cx="417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to 19"/>
              <p:cNvCxnSpPr>
                <a:stCxn id="14" idx="0"/>
                <a:endCxn id="38" idx="2"/>
              </p:cNvCxnSpPr>
              <p:nvPr/>
            </p:nvCxnSpPr>
            <p:spPr>
              <a:xfrm flipV="1">
                <a:off x="2257516" y="2636359"/>
                <a:ext cx="5128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>
                <a:stCxn id="11" idx="0"/>
                <a:endCxn id="13" idx="2"/>
              </p:cNvCxnSpPr>
              <p:nvPr/>
            </p:nvCxnSpPr>
            <p:spPr>
              <a:xfrm flipV="1">
                <a:off x="3295517" y="3707417"/>
                <a:ext cx="0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>
                <a:stCxn id="9" idx="0"/>
                <a:endCxn id="12" idx="2"/>
              </p:cNvCxnSpPr>
              <p:nvPr/>
            </p:nvCxnSpPr>
            <p:spPr>
              <a:xfrm flipH="1" flipV="1">
                <a:off x="1219515" y="3707417"/>
                <a:ext cx="834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>
                <a:stCxn id="13" idx="0"/>
                <a:endCxn id="39" idx="2"/>
              </p:cNvCxnSpPr>
              <p:nvPr/>
            </p:nvCxnSpPr>
            <p:spPr>
              <a:xfrm flipV="1">
                <a:off x="3295517" y="2636359"/>
                <a:ext cx="4711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Imagem 3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858" y="2060848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3442" y="2060848"/>
                <a:ext cx="578403" cy="575511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1026" y="2060848"/>
                <a:ext cx="578403" cy="575511"/>
              </a:xfrm>
              <a:prstGeom prst="rect">
                <a:avLst/>
              </a:prstGeom>
            </p:spPr>
          </p:pic>
          <p:cxnSp>
            <p:nvCxnSpPr>
              <p:cNvPr id="45" name="Conector reto 44"/>
              <p:cNvCxnSpPr>
                <a:stCxn id="12" idx="0"/>
                <a:endCxn id="37" idx="2"/>
              </p:cNvCxnSpPr>
              <p:nvPr/>
            </p:nvCxnSpPr>
            <p:spPr>
              <a:xfrm flipV="1">
                <a:off x="1219515" y="2636359"/>
                <a:ext cx="5545" cy="495547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>
                <a:stCxn id="11" idx="1"/>
                <a:endCxn id="10" idx="3"/>
              </p:cNvCxnSpPr>
              <p:nvPr/>
            </p:nvCxnSpPr>
            <p:spPr>
              <a:xfrm flipH="1">
                <a:off x="2547134" y="4490720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>
                <a:stCxn id="13" idx="1"/>
                <a:endCxn id="14" idx="3"/>
              </p:cNvCxnSpPr>
              <p:nvPr/>
            </p:nvCxnSpPr>
            <p:spPr>
              <a:xfrm flipH="1">
                <a:off x="2546717" y="3419662"/>
                <a:ext cx="459598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to 54"/>
              <p:cNvCxnSpPr>
                <a:stCxn id="39" idx="1"/>
                <a:endCxn id="38" idx="3"/>
              </p:cNvCxnSpPr>
              <p:nvPr/>
            </p:nvCxnSpPr>
            <p:spPr>
              <a:xfrm flipH="1">
                <a:off x="2551845" y="2348604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ector reto 57"/>
              <p:cNvCxnSpPr>
                <a:stCxn id="38" idx="1"/>
                <a:endCxn id="37" idx="3"/>
              </p:cNvCxnSpPr>
              <p:nvPr/>
            </p:nvCxnSpPr>
            <p:spPr>
              <a:xfrm flipH="1">
                <a:off x="1514261" y="2348604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ector reto 60"/>
              <p:cNvCxnSpPr>
                <a:stCxn id="14" idx="1"/>
                <a:endCxn id="12" idx="3"/>
              </p:cNvCxnSpPr>
              <p:nvPr/>
            </p:nvCxnSpPr>
            <p:spPr>
              <a:xfrm flipH="1">
                <a:off x="1508716" y="3419662"/>
                <a:ext cx="459598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to 63"/>
              <p:cNvCxnSpPr>
                <a:stCxn id="10" idx="1"/>
                <a:endCxn id="9" idx="3"/>
              </p:cNvCxnSpPr>
              <p:nvPr/>
            </p:nvCxnSpPr>
            <p:spPr>
              <a:xfrm flipH="1">
                <a:off x="1509550" y="4490720"/>
                <a:ext cx="459181" cy="0"/>
              </a:xfrm>
              <a:prstGeom prst="line">
                <a:avLst/>
              </a:prstGeom>
              <a:ln w="47625">
                <a:solidFill>
                  <a:srgbClr val="E2781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Conector reto 71"/>
            <p:cNvCxnSpPr/>
            <p:nvPr/>
          </p:nvCxnSpPr>
          <p:spPr>
            <a:xfrm flipH="1">
              <a:off x="4788024" y="2564284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H="1">
              <a:off x="4752020" y="4478676"/>
              <a:ext cx="2894874" cy="1176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>
              <a:off x="4716016" y="6221312"/>
              <a:ext cx="1872208" cy="3232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H="1">
              <a:off x="4716016" y="2564284"/>
              <a:ext cx="72008" cy="368935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Imagem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6296" y="3140968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69" name="Imagem 6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130" y="1196752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pic>
          <p:nvPicPr>
            <p:cNvPr id="70" name="Imagem 6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084" y="4886107"/>
              <a:ext cx="1275527" cy="1367532"/>
            </a:xfrm>
            <a:prstGeom prst="rect">
              <a:avLst/>
            </a:prstGeom>
            <a:ln>
              <a:noFill/>
            </a:ln>
            <a:effectLst>
              <a:outerShdw blurRad="292100" dist="63500" dir="2700000" algn="tl" rotWithShape="0">
                <a:schemeClr val="tx1">
                  <a:alpha val="65000"/>
                </a:schemeClr>
              </a:outerShdw>
            </a:effectLst>
          </p:spPr>
        </p:pic>
        <p:cxnSp>
          <p:nvCxnSpPr>
            <p:cNvPr id="82" name="Conector reto 81"/>
            <p:cNvCxnSpPr/>
            <p:nvPr/>
          </p:nvCxnSpPr>
          <p:spPr>
            <a:xfrm flipH="1">
              <a:off x="3336803" y="3667158"/>
              <a:ext cx="141521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708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Orientado ao Fluxo de Dados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655496" cy="5170646"/>
          </a:xfrm>
        </p:spPr>
        <p:txBody>
          <a:bodyPr/>
          <a:lstStyle/>
          <a:p>
            <a:r>
              <a:rPr lang="pt-PT" dirty="0" smtClean="0"/>
              <a:t>É </a:t>
            </a:r>
            <a:r>
              <a:rPr lang="pt-PT" dirty="0"/>
              <a:t>muito mais radical que os demais </a:t>
            </a:r>
            <a:r>
              <a:rPr lang="pt-PT" dirty="0" smtClean="0"/>
              <a:t>apresentados;</a:t>
            </a:r>
          </a:p>
          <a:p>
            <a:r>
              <a:rPr lang="pt-PT" dirty="0" smtClean="0"/>
              <a:t>Um </a:t>
            </a:r>
            <a:r>
              <a:rPr lang="pt-PT" dirty="0"/>
              <a:t>programa é descrito por um </a:t>
            </a:r>
            <a:r>
              <a:rPr lang="pt-PT" dirty="0" smtClean="0"/>
              <a:t>grafo </a:t>
            </a:r>
            <a:r>
              <a:rPr lang="pt-PT" dirty="0"/>
              <a:t>e cada nó do </a:t>
            </a:r>
            <a:r>
              <a:rPr lang="pt-PT" dirty="0" smtClean="0"/>
              <a:t>grafo </a:t>
            </a:r>
            <a:r>
              <a:rPr lang="pt-PT" dirty="0"/>
              <a:t>(instrução do programa) é designado a um elemento </a:t>
            </a:r>
            <a:r>
              <a:rPr lang="pt-PT" dirty="0" smtClean="0"/>
              <a:t>processador;</a:t>
            </a:r>
          </a:p>
          <a:p>
            <a:r>
              <a:rPr lang="pt-PT" dirty="0" smtClean="0"/>
              <a:t>Os </a:t>
            </a:r>
            <a:r>
              <a:rPr lang="pt-PT" dirty="0"/>
              <a:t>resultados gerados por um elemento são enviados a outros elementos processadores como </a:t>
            </a:r>
            <a:r>
              <a:rPr lang="pt-PT" dirty="0" smtClean="0"/>
              <a:t>mensagens;</a:t>
            </a:r>
          </a:p>
          <a:p>
            <a:r>
              <a:rPr lang="pt-PT" dirty="0"/>
              <a:t>As instruções são executadas assincronamente, dependendo apenas da disponibilidade dos dados</a:t>
            </a:r>
            <a:r>
              <a:rPr lang="pt-PT" dirty="0" smtClean="0"/>
              <a:t>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6144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Paradigma Orientado ao Fluxo de Dados</a:t>
            </a:r>
            <a:endParaRPr lang="pt-BR" sz="40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31" name="Grupo 30"/>
          <p:cNvGrpSpPr/>
          <p:nvPr/>
        </p:nvGrpSpPr>
        <p:grpSpPr>
          <a:xfrm>
            <a:off x="971600" y="1196752"/>
            <a:ext cx="5750674" cy="4876824"/>
            <a:chOff x="557759" y="1178024"/>
            <a:chExt cx="5750674" cy="4876824"/>
          </a:xfrm>
        </p:grpSpPr>
        <p:sp>
          <p:nvSpPr>
            <p:cNvPr id="4" name="Retângulo de cantos arredondados 3"/>
            <p:cNvSpPr/>
            <p:nvPr/>
          </p:nvSpPr>
          <p:spPr bwMode="auto">
            <a:xfrm>
              <a:off x="2527040" y="2134710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EV1</a:t>
              </a:r>
            </a:p>
          </p:txBody>
        </p:sp>
        <p:sp>
          <p:nvSpPr>
            <p:cNvPr id="7" name="Retângulo de cantos arredondados 6"/>
            <p:cNvSpPr/>
            <p:nvPr/>
          </p:nvSpPr>
          <p:spPr bwMode="auto">
            <a:xfrm>
              <a:off x="2527040" y="256861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EV2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 bwMode="auto">
            <a:xfrm>
              <a:off x="2527040" y="300251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EV3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>
              <a:off x="2527040" y="3436416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EV4</a:t>
              </a:r>
            </a:p>
          </p:txBody>
        </p:sp>
        <p:sp>
          <p:nvSpPr>
            <p:cNvPr id="10" name="Retângulo de cantos arredondados 9"/>
            <p:cNvSpPr/>
            <p:nvPr/>
          </p:nvSpPr>
          <p:spPr bwMode="auto">
            <a:xfrm>
              <a:off x="2527040" y="3870318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EV5</a:t>
              </a:r>
            </a:p>
          </p:txBody>
        </p:sp>
        <p:sp>
          <p:nvSpPr>
            <p:cNvPr id="11" name="Retângulo de cantos arredondados 10"/>
            <p:cNvSpPr/>
            <p:nvPr/>
          </p:nvSpPr>
          <p:spPr bwMode="auto">
            <a:xfrm>
              <a:off x="2527040" y="4304220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EV6</a:t>
              </a:r>
            </a:p>
          </p:txBody>
        </p:sp>
        <p:sp>
          <p:nvSpPr>
            <p:cNvPr id="12" name="Retângulo de cantos arredondados 11"/>
            <p:cNvSpPr/>
            <p:nvPr/>
          </p:nvSpPr>
          <p:spPr bwMode="auto">
            <a:xfrm>
              <a:off x="2527040" y="473812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EV7</a:t>
              </a:r>
            </a:p>
          </p:txBody>
        </p:sp>
        <p:sp>
          <p:nvSpPr>
            <p:cNvPr id="13" name="Retângulo de cantos arredondados 12"/>
            <p:cNvSpPr/>
            <p:nvPr/>
          </p:nvSpPr>
          <p:spPr bwMode="auto">
            <a:xfrm>
              <a:off x="2527040" y="517202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EV8</a:t>
              </a: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1979712" y="1700808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Inicialização</a:t>
              </a:r>
            </a:p>
          </p:txBody>
        </p:sp>
        <p:sp>
          <p:nvSpPr>
            <p:cNvPr id="15" name="Retângulo de cantos arredondados 14"/>
            <p:cNvSpPr/>
            <p:nvPr/>
          </p:nvSpPr>
          <p:spPr bwMode="auto">
            <a:xfrm>
              <a:off x="1979712" y="5605929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Finalização</a:t>
              </a:r>
            </a:p>
          </p:txBody>
        </p:sp>
        <p:sp>
          <p:nvSpPr>
            <p:cNvPr id="16" name="Retângulo de cantos arredondados 15"/>
            <p:cNvSpPr/>
            <p:nvPr/>
          </p:nvSpPr>
          <p:spPr bwMode="auto">
            <a:xfrm>
              <a:off x="4370511" y="1700808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Inicialização</a:t>
              </a:r>
            </a:p>
          </p:txBody>
        </p:sp>
        <p:sp>
          <p:nvSpPr>
            <p:cNvPr id="19" name="Retângulo de cantos arredondados 18"/>
            <p:cNvSpPr/>
            <p:nvPr/>
          </p:nvSpPr>
          <p:spPr bwMode="auto">
            <a:xfrm>
              <a:off x="4383428" y="2131948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EV1</a:t>
              </a:r>
            </a:p>
          </p:txBody>
        </p:sp>
        <p:sp>
          <p:nvSpPr>
            <p:cNvPr id="20" name="Retângulo de cantos arredondados 19"/>
            <p:cNvSpPr/>
            <p:nvPr/>
          </p:nvSpPr>
          <p:spPr bwMode="auto">
            <a:xfrm>
              <a:off x="5457884" y="2136696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EV2</a:t>
              </a:r>
            </a:p>
          </p:txBody>
        </p:sp>
        <p:sp>
          <p:nvSpPr>
            <p:cNvPr id="21" name="Retângulo de cantos arredondados 20"/>
            <p:cNvSpPr/>
            <p:nvPr/>
          </p:nvSpPr>
          <p:spPr bwMode="auto">
            <a:xfrm>
              <a:off x="4398576" y="256386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EV3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 bwMode="auto">
            <a:xfrm>
              <a:off x="5473032" y="256861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EV4</a:t>
              </a:r>
            </a:p>
          </p:txBody>
        </p:sp>
        <p:sp>
          <p:nvSpPr>
            <p:cNvPr id="23" name="Retângulo de cantos arredondados 22"/>
            <p:cNvSpPr/>
            <p:nvPr/>
          </p:nvSpPr>
          <p:spPr bwMode="auto">
            <a:xfrm>
              <a:off x="4415328" y="299500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EV5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 bwMode="auto">
            <a:xfrm>
              <a:off x="5489784" y="2999752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EV6</a:t>
              </a:r>
            </a:p>
          </p:txBody>
        </p:sp>
        <p:sp>
          <p:nvSpPr>
            <p:cNvPr id="25" name="Retângulo de cantos arredondados 24"/>
            <p:cNvSpPr/>
            <p:nvPr/>
          </p:nvSpPr>
          <p:spPr bwMode="auto">
            <a:xfrm>
              <a:off x="4421689" y="3436416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EV7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5496145" y="3441164"/>
              <a:ext cx="792088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EV8</a:t>
              </a:r>
            </a:p>
          </p:txBody>
        </p:sp>
        <p:sp>
          <p:nvSpPr>
            <p:cNvPr id="27" name="Retângulo de cantos arredondados 26"/>
            <p:cNvSpPr/>
            <p:nvPr/>
          </p:nvSpPr>
          <p:spPr bwMode="auto">
            <a:xfrm>
              <a:off x="4421689" y="3877828"/>
              <a:ext cx="1886744" cy="3600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Finalização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322599" y="119304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Sequencial</a:t>
              </a:r>
              <a:endParaRPr lang="pt-BR" dirty="0"/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4848147" y="1178024"/>
              <a:ext cx="938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Paralelo</a:t>
              </a:r>
              <a:endParaRPr lang="pt-BR" dirty="0"/>
            </a:p>
          </p:txBody>
        </p:sp>
        <p:cxnSp>
          <p:nvCxnSpPr>
            <p:cNvPr id="30" name="Conector de seta reta 29"/>
            <p:cNvCxnSpPr/>
            <p:nvPr/>
          </p:nvCxnSpPr>
          <p:spPr>
            <a:xfrm>
              <a:off x="1475656" y="1688264"/>
              <a:ext cx="0" cy="4366584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aixaDeTexto 31"/>
            <p:cNvSpPr txBox="1"/>
            <p:nvPr/>
          </p:nvSpPr>
          <p:spPr>
            <a:xfrm>
              <a:off x="557759" y="3436416"/>
              <a:ext cx="81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Tempo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567004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84250"/>
          </a:xfrm>
        </p:spPr>
        <p:txBody>
          <a:bodyPr/>
          <a:lstStyle/>
          <a:p>
            <a:r>
              <a:rPr lang="pt-PT" dirty="0">
                <a:solidFill>
                  <a:srgbClr val="FFFF00"/>
                </a:solidFill>
              </a:rPr>
              <a:t>Comunicação</a:t>
            </a:r>
            <a:r>
              <a:rPr lang="pt-PT" dirty="0"/>
              <a:t> entre processos está no </a:t>
            </a:r>
            <a:r>
              <a:rPr lang="pt-PT" dirty="0">
                <a:solidFill>
                  <a:srgbClr val="FFFF00"/>
                </a:solidFill>
              </a:rPr>
              <a:t>coração</a:t>
            </a:r>
            <a:r>
              <a:rPr lang="pt-PT" dirty="0"/>
              <a:t> de todo sistema </a:t>
            </a:r>
            <a:r>
              <a:rPr lang="pt-PT" dirty="0" smtClean="0"/>
              <a:t>distruído;</a:t>
            </a:r>
          </a:p>
          <a:p>
            <a:r>
              <a:rPr lang="pt-PT" dirty="0"/>
              <a:t>Esta comunicação </a:t>
            </a:r>
            <a:r>
              <a:rPr lang="pt-PT" dirty="0">
                <a:solidFill>
                  <a:srgbClr val="FFFF00"/>
                </a:solidFill>
              </a:rPr>
              <a:t>é sempre baseada em troca de mensagens de baixo </a:t>
            </a:r>
            <a:r>
              <a:rPr lang="pt-PT" dirty="0" smtClean="0">
                <a:solidFill>
                  <a:srgbClr val="FFFF00"/>
                </a:solidFill>
              </a:rPr>
              <a:t>nivel</a:t>
            </a:r>
            <a:r>
              <a:rPr lang="pt-PT" dirty="0" smtClean="0"/>
              <a:t>;</a:t>
            </a:r>
          </a:p>
          <a:p>
            <a:r>
              <a:rPr lang="pt-PT" dirty="0" smtClean="0"/>
              <a:t>O </a:t>
            </a:r>
            <a:r>
              <a:rPr lang="pt-PT" dirty="0" smtClean="0">
                <a:solidFill>
                  <a:srgbClr val="FFFF00"/>
                </a:solidFill>
              </a:rPr>
              <a:t>desenvolvimento</a:t>
            </a:r>
            <a:r>
              <a:rPr lang="pt-PT" dirty="0" smtClean="0"/>
              <a:t> </a:t>
            </a:r>
            <a:r>
              <a:rPr lang="pt-PT" dirty="0"/>
              <a:t>de aplicações distribuidas em grande escala é </a:t>
            </a:r>
            <a:r>
              <a:rPr lang="pt-PT" dirty="0">
                <a:solidFill>
                  <a:srgbClr val="FFFF00"/>
                </a:solidFill>
              </a:rPr>
              <a:t>extremamente </a:t>
            </a:r>
            <a:r>
              <a:rPr lang="pt-PT" dirty="0" smtClean="0">
                <a:solidFill>
                  <a:srgbClr val="FFFF00"/>
                </a:solidFill>
              </a:rPr>
              <a:t>difícil</a:t>
            </a:r>
            <a:r>
              <a:rPr lang="pt-PT" dirty="0" smtClean="0"/>
              <a:t>;</a:t>
            </a:r>
          </a:p>
          <a:p>
            <a:r>
              <a:rPr lang="pt-PT" dirty="0"/>
              <a:t>Devido a </a:t>
            </a:r>
            <a:r>
              <a:rPr lang="pt-PT" dirty="0">
                <a:solidFill>
                  <a:srgbClr val="FFFF00"/>
                </a:solidFill>
              </a:rPr>
              <a:t>ausência de memória compartilhada</a:t>
            </a:r>
            <a:r>
              <a:rPr lang="pt-PT" dirty="0"/>
              <a:t>, toda comunicação em sistemas distribuidos é baseada no </a:t>
            </a:r>
            <a:r>
              <a:rPr lang="pt-PT" dirty="0">
                <a:solidFill>
                  <a:srgbClr val="FFFF00"/>
                </a:solidFill>
              </a:rPr>
              <a:t>envio e recebimento de mensagens</a:t>
            </a:r>
            <a:r>
              <a:rPr lang="pt-PT" dirty="0" smtClean="0"/>
              <a:t>;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8722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Redes de Computadores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08324"/>
          </a:xfrm>
        </p:spPr>
        <p:txBody>
          <a:bodyPr/>
          <a:lstStyle/>
          <a:p>
            <a:r>
              <a:rPr lang="pt-BR" dirty="0"/>
              <a:t>As redes podem ser distinguidas através de vários fatores, entre eles a área </a:t>
            </a:r>
            <a:r>
              <a:rPr lang="pt-BR" dirty="0" smtClean="0"/>
              <a:t>geográfica:</a:t>
            </a:r>
          </a:p>
          <a:p>
            <a:pPr lvl="1"/>
            <a:r>
              <a:rPr lang="pt-BR" dirty="0" err="1" smtClean="0"/>
              <a:t>LANs</a:t>
            </a:r>
            <a:r>
              <a:rPr lang="pt-BR" dirty="0" smtClean="0"/>
              <a:t> (</a:t>
            </a:r>
            <a:r>
              <a:rPr lang="pt-BR" i="1" dirty="0"/>
              <a:t>Local </a:t>
            </a:r>
            <a:r>
              <a:rPr lang="pt-BR" i="1" dirty="0" err="1"/>
              <a:t>Area</a:t>
            </a:r>
            <a:r>
              <a:rPr lang="pt-BR" i="1" dirty="0"/>
              <a:t> </a:t>
            </a:r>
            <a:r>
              <a:rPr lang="pt-BR" i="1" dirty="0" smtClean="0"/>
              <a:t>Networks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MANs</a:t>
            </a:r>
            <a:r>
              <a:rPr lang="pt-BR" dirty="0" smtClean="0"/>
              <a:t> (</a:t>
            </a:r>
            <a:r>
              <a:rPr lang="pt-BR" i="1" dirty="0" err="1"/>
              <a:t>Metropolitan</a:t>
            </a:r>
            <a:r>
              <a:rPr lang="pt-BR" i="1" dirty="0"/>
              <a:t> </a:t>
            </a:r>
            <a:r>
              <a:rPr lang="pt-BR" i="1" dirty="0" err="1"/>
              <a:t>Area</a:t>
            </a:r>
            <a:r>
              <a:rPr lang="pt-BR" i="1" dirty="0"/>
              <a:t> </a:t>
            </a:r>
            <a:r>
              <a:rPr lang="pt-BR" i="1" dirty="0" smtClean="0"/>
              <a:t>Networks</a:t>
            </a:r>
            <a:r>
              <a:rPr lang="pt-BR" dirty="0" smtClean="0"/>
              <a:t>)</a:t>
            </a:r>
          </a:p>
          <a:p>
            <a:pPr lvl="1"/>
            <a:r>
              <a:rPr lang="pt-BR" dirty="0" err="1" smtClean="0"/>
              <a:t>WANs</a:t>
            </a:r>
            <a:r>
              <a:rPr lang="pt-BR" dirty="0" smtClean="0"/>
              <a:t> (</a:t>
            </a:r>
            <a:r>
              <a:rPr lang="pt-BR" i="1" dirty="0" err="1"/>
              <a:t>Wide</a:t>
            </a:r>
            <a:r>
              <a:rPr lang="pt-BR" i="1" dirty="0"/>
              <a:t> </a:t>
            </a:r>
            <a:r>
              <a:rPr lang="pt-BR" i="1" dirty="0" err="1"/>
              <a:t>Area</a:t>
            </a:r>
            <a:r>
              <a:rPr lang="pt-BR" i="1" dirty="0"/>
              <a:t> </a:t>
            </a:r>
            <a:r>
              <a:rPr lang="pt-BR" i="1" dirty="0" smtClean="0"/>
              <a:t>Networks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1120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11566"/>
          </a:xfrm>
        </p:spPr>
        <p:txBody>
          <a:bodyPr/>
          <a:lstStyle/>
          <a:p>
            <a:r>
              <a:rPr lang="pt-PT" dirty="0"/>
              <a:t>O modelo OSI é projetado para </a:t>
            </a:r>
            <a:r>
              <a:rPr lang="pt-PT" dirty="0">
                <a:solidFill>
                  <a:srgbClr val="FFFF00"/>
                </a:solidFill>
              </a:rPr>
              <a:t>permitir que sistemas abertos se </a:t>
            </a:r>
            <a:r>
              <a:rPr lang="pt-PT" dirty="0" smtClean="0">
                <a:solidFill>
                  <a:srgbClr val="FFFF00"/>
                </a:solidFill>
              </a:rPr>
              <a:t>comuniquem</a:t>
            </a:r>
            <a:r>
              <a:rPr lang="pt-PT" dirty="0" smtClean="0"/>
              <a:t>;</a:t>
            </a:r>
          </a:p>
          <a:p>
            <a:pPr lvl="1"/>
            <a:r>
              <a:rPr lang="pt-PT" dirty="0" smtClean="0"/>
              <a:t>Um </a:t>
            </a:r>
            <a:r>
              <a:rPr lang="pt-PT" dirty="0"/>
              <a:t>sistema aberto é o que está preparado para se comunicar com qualquer outro sistema aberto usando regras padronizadas que regem o formato, o conteúdo e o significado das mensagens </a:t>
            </a:r>
            <a:r>
              <a:rPr lang="pt-PT" dirty="0" smtClean="0"/>
              <a:t>recebidas;</a:t>
            </a:r>
          </a:p>
        </p:txBody>
      </p:sp>
    </p:spTree>
    <p:extLst>
      <p:ext uri="{BB962C8B-B14F-4D97-AF65-F5344CB8AC3E}">
        <p14:creationId xmlns:p14="http://schemas.microsoft.com/office/powerpoint/2010/main" val="1216559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6" y="1124744"/>
            <a:ext cx="786340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58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90515"/>
          </a:xfrm>
        </p:spPr>
        <p:txBody>
          <a:bodyPr/>
          <a:lstStyle/>
          <a:p>
            <a:r>
              <a:rPr lang="pt-PT" dirty="0"/>
              <a:t>Essas regras estão formalizadas no que denominamos </a:t>
            </a:r>
            <a:r>
              <a:rPr lang="pt-PT" dirty="0" smtClean="0">
                <a:solidFill>
                  <a:srgbClr val="FFFF00"/>
                </a:solidFill>
              </a:rPr>
              <a:t>protocolos</a:t>
            </a:r>
            <a:r>
              <a:rPr lang="pt-PT" dirty="0" smtClean="0"/>
              <a:t>;</a:t>
            </a:r>
          </a:p>
          <a:p>
            <a:r>
              <a:rPr lang="pt-PT" dirty="0" smtClean="0">
                <a:solidFill>
                  <a:srgbClr val="FFFF00"/>
                </a:solidFill>
              </a:rPr>
              <a:t>Se </a:t>
            </a:r>
            <a:r>
              <a:rPr lang="pt-PT" dirty="0">
                <a:solidFill>
                  <a:srgbClr val="FFFF00"/>
                </a:solidFill>
              </a:rPr>
              <a:t>um grupo de computadores quiser se comunicar por uma rede, todos eles têm de concordar com os protocolos que serão </a:t>
            </a:r>
            <a:r>
              <a:rPr lang="pt-PT" dirty="0" smtClean="0">
                <a:solidFill>
                  <a:srgbClr val="FFFF00"/>
                </a:solidFill>
              </a:rPr>
              <a:t>utilizados</a:t>
            </a:r>
            <a:r>
              <a:rPr lang="pt-PT" dirty="0" smtClean="0"/>
              <a:t>;</a:t>
            </a:r>
          </a:p>
          <a:p>
            <a:r>
              <a:rPr lang="pt-PT" dirty="0" smtClean="0"/>
              <a:t>É </a:t>
            </a:r>
            <a:r>
              <a:rPr lang="pt-PT" dirty="0"/>
              <a:t>feita uma distinção entre dois tipos gerais de </a:t>
            </a:r>
            <a:r>
              <a:rPr lang="pt-PT" dirty="0" smtClean="0"/>
              <a:t>protocolos, que já conhecemos:</a:t>
            </a:r>
          </a:p>
          <a:p>
            <a:pPr lvl="1"/>
            <a:r>
              <a:rPr lang="pt-PT" dirty="0" smtClean="0">
                <a:solidFill>
                  <a:srgbClr val="FFFF00"/>
                </a:solidFill>
              </a:rPr>
              <a:t>Orientados a conexão</a:t>
            </a:r>
            <a:r>
              <a:rPr lang="pt-PT" dirty="0" smtClean="0"/>
              <a:t>;</a:t>
            </a:r>
          </a:p>
          <a:p>
            <a:pPr lvl="1"/>
            <a:r>
              <a:rPr lang="pt-PT" dirty="0" smtClean="0">
                <a:solidFill>
                  <a:srgbClr val="FFFF00"/>
                </a:solidFill>
              </a:rPr>
              <a:t>Sem conexão</a:t>
            </a:r>
            <a:r>
              <a:rPr lang="pt-PT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370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0522" y="1484784"/>
            <a:ext cx="8352478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r>
              <a:rPr lang="pt-PT" dirty="0"/>
              <a:t>Em modelos </a:t>
            </a:r>
            <a:r>
              <a:rPr lang="pt-PT" dirty="0">
                <a:solidFill>
                  <a:srgbClr val="FFFF00"/>
                </a:solidFill>
              </a:rPr>
              <a:t>orientados a mensagem</a:t>
            </a:r>
            <a:r>
              <a:rPr lang="pt-PT" dirty="0"/>
              <a:t>, as questões giram em torno de se </a:t>
            </a:r>
            <a:r>
              <a:rPr lang="pt-PT" dirty="0">
                <a:solidFill>
                  <a:srgbClr val="FFFF00"/>
                </a:solidFill>
              </a:rPr>
              <a:t>uma comunicação é ou não persistente</a:t>
            </a:r>
            <a:r>
              <a:rPr lang="pt-PT" dirty="0"/>
              <a:t> e se </a:t>
            </a:r>
            <a:r>
              <a:rPr lang="pt-PT" dirty="0">
                <a:solidFill>
                  <a:srgbClr val="FFFF00"/>
                </a:solidFill>
              </a:rPr>
              <a:t>uma comunicação é ou não </a:t>
            </a:r>
            <a:r>
              <a:rPr lang="pt-PT" dirty="0" smtClean="0">
                <a:solidFill>
                  <a:srgbClr val="FFFF00"/>
                </a:solidFill>
              </a:rPr>
              <a:t>síncrona</a:t>
            </a:r>
            <a:r>
              <a:rPr lang="pt-PT" dirty="0"/>
              <a:t>.</a:t>
            </a:r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val="424943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772793"/>
          </a:xfrm>
        </p:spPr>
        <p:txBody>
          <a:bodyPr/>
          <a:lstStyle/>
          <a:p>
            <a:r>
              <a:rPr lang="pt-PT" dirty="0" smtClean="0"/>
              <a:t>A </a:t>
            </a:r>
            <a:r>
              <a:rPr lang="pt-PT" dirty="0"/>
              <a:t>essência da </a:t>
            </a:r>
            <a:r>
              <a:rPr lang="pt-PT" dirty="0">
                <a:solidFill>
                  <a:srgbClr val="FFFF00"/>
                </a:solidFill>
              </a:rPr>
              <a:t>comunicação</a:t>
            </a:r>
            <a:r>
              <a:rPr lang="pt-PT" dirty="0"/>
              <a:t> </a:t>
            </a:r>
            <a:r>
              <a:rPr lang="pt-PT" dirty="0">
                <a:solidFill>
                  <a:srgbClr val="FFFF00"/>
                </a:solidFill>
              </a:rPr>
              <a:t>persistente</a:t>
            </a:r>
            <a:r>
              <a:rPr lang="pt-PT" dirty="0"/>
              <a:t> é que </a:t>
            </a:r>
            <a:r>
              <a:rPr lang="pt-PT" dirty="0">
                <a:solidFill>
                  <a:srgbClr val="FFFF00"/>
                </a:solidFill>
              </a:rPr>
              <a:t>uma mensagem apresentada para transmissão é armazenada pelo sistema de comunicação pelo tempo que for necessário para entregé-la</a:t>
            </a:r>
            <a:r>
              <a:rPr lang="pt-PT" dirty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7278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04337"/>
          </a:xfrm>
        </p:spPr>
        <p:txBody>
          <a:bodyPr/>
          <a:lstStyle/>
          <a:p>
            <a:r>
              <a:rPr lang="pt-PT" dirty="0"/>
              <a:t>Em </a:t>
            </a:r>
            <a:r>
              <a:rPr lang="pt-PT" dirty="0">
                <a:solidFill>
                  <a:srgbClr val="FFFF00"/>
                </a:solidFill>
              </a:rPr>
              <a:t>comunicação</a:t>
            </a:r>
            <a:r>
              <a:rPr lang="pt-PT" dirty="0"/>
              <a:t> </a:t>
            </a:r>
            <a:r>
              <a:rPr lang="pt-PT" dirty="0">
                <a:solidFill>
                  <a:srgbClr val="FFFF00"/>
                </a:solidFill>
              </a:rPr>
              <a:t>assíncrona</a:t>
            </a:r>
            <a:r>
              <a:rPr lang="pt-PT" dirty="0"/>
              <a:t>, o remetente </a:t>
            </a:r>
            <a:r>
              <a:rPr lang="pt-PT" dirty="0">
                <a:solidFill>
                  <a:srgbClr val="FFFF00"/>
                </a:solidFill>
              </a:rPr>
              <a:t>tem permissão de continuar imediatamente após a mensagem ter sido apresentada para transmissão</a:t>
            </a:r>
            <a:r>
              <a:rPr lang="pt-PT" dirty="0"/>
              <a:t>, </a:t>
            </a:r>
            <a:r>
              <a:rPr lang="pt-PT" dirty="0" smtClean="0"/>
              <a:t>mesmo antes de ter </a:t>
            </a:r>
            <a:r>
              <a:rPr lang="pt-PT" dirty="0"/>
              <a:t>sido </a:t>
            </a:r>
            <a:r>
              <a:rPr lang="pt-PT" dirty="0" smtClean="0"/>
              <a:t>enviada;</a:t>
            </a:r>
          </a:p>
          <a:p>
            <a:r>
              <a:rPr lang="pt-PT" dirty="0" smtClean="0"/>
              <a:t>Em </a:t>
            </a:r>
            <a:r>
              <a:rPr lang="pt-PT" dirty="0">
                <a:solidFill>
                  <a:srgbClr val="FFFF00"/>
                </a:solidFill>
              </a:rPr>
              <a:t>comunicação</a:t>
            </a:r>
            <a:r>
              <a:rPr lang="pt-PT" dirty="0"/>
              <a:t> </a:t>
            </a:r>
            <a:r>
              <a:rPr lang="pt-PT" dirty="0">
                <a:solidFill>
                  <a:srgbClr val="FFFF00"/>
                </a:solidFill>
              </a:rPr>
              <a:t>síncrona</a:t>
            </a:r>
            <a:r>
              <a:rPr lang="pt-PT" dirty="0"/>
              <a:t>, o remetente </a:t>
            </a:r>
            <a:r>
              <a:rPr lang="pt-PT" dirty="0">
                <a:solidFill>
                  <a:srgbClr val="FFFF00"/>
                </a:solidFill>
              </a:rPr>
              <a:t>é bloqueado no mínimo até que uma mensagem seja </a:t>
            </a:r>
            <a:r>
              <a:rPr lang="pt-PT" dirty="0" smtClean="0">
                <a:solidFill>
                  <a:srgbClr val="FFFF00"/>
                </a:solidFill>
              </a:rPr>
              <a:t>recebida</a:t>
            </a:r>
            <a:r>
              <a:rPr lang="pt-PT" dirty="0" smtClean="0"/>
              <a:t>;</a:t>
            </a:r>
          </a:p>
          <a:p>
            <a:pPr lvl="1"/>
            <a:r>
              <a:rPr lang="pt-PT" sz="2400" dirty="0"/>
              <a:t>Esses sistemas costumam ser utilizados para ajudar a integração de conjuntos de bancos de dados a sistemas de informações de grande escala. </a:t>
            </a:r>
            <a:r>
              <a:rPr lang="pt-PT" sz="2400" dirty="0" smtClean="0"/>
              <a:t>Entre </a:t>
            </a:r>
            <a:r>
              <a:rPr lang="pt-PT" sz="2400" dirty="0"/>
              <a:t>outras aplicações estão e-mail e fluxo de </a:t>
            </a:r>
            <a:r>
              <a:rPr lang="pt-PT" sz="2400" dirty="0" smtClean="0"/>
              <a:t>trabalho.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66253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634567"/>
          </a:xfrm>
        </p:spPr>
        <p:txBody>
          <a:bodyPr/>
          <a:lstStyle/>
          <a:p>
            <a:r>
              <a:rPr lang="pt-PT" dirty="0"/>
              <a:t>Uma forma muito diferente de comunicação é a </a:t>
            </a:r>
            <a:r>
              <a:rPr lang="pt-PT" dirty="0">
                <a:solidFill>
                  <a:srgbClr val="FFFF00"/>
                </a:solidFill>
              </a:rPr>
              <a:t>comunicação por fluxos</a:t>
            </a:r>
            <a:r>
              <a:rPr lang="pt-PT" dirty="0"/>
              <a:t>, na qual a questão é </a:t>
            </a:r>
            <a:r>
              <a:rPr lang="pt-PT" dirty="0">
                <a:solidFill>
                  <a:srgbClr val="FFFF00"/>
                </a:solidFill>
              </a:rPr>
              <a:t>se duas mensagens sucessivas têm ou não uma relação </a:t>
            </a:r>
            <a:r>
              <a:rPr lang="pt-PT" dirty="0" smtClean="0">
                <a:solidFill>
                  <a:srgbClr val="FFFF00"/>
                </a:solidFill>
              </a:rPr>
              <a:t>temporal</a:t>
            </a:r>
            <a:r>
              <a:rPr lang="pt-PT" dirty="0" smtClean="0"/>
              <a:t>.</a:t>
            </a:r>
          </a:p>
          <a:p>
            <a:pPr lvl="1"/>
            <a:r>
              <a:rPr lang="pt-PT" dirty="0"/>
              <a:t>Exemplos típicos desses fluxos contínuos de dados são os fluxos de áudio e vídeo.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1939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Comunicação e Sincronização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87273"/>
          </a:xfrm>
        </p:spPr>
        <p:txBody>
          <a:bodyPr/>
          <a:lstStyle/>
          <a:p>
            <a:r>
              <a:rPr lang="pt-BR" dirty="0"/>
              <a:t>A figura a seguir exemplifica uma transmissão </a:t>
            </a:r>
            <a:r>
              <a:rPr lang="pt-BR" dirty="0" smtClean="0"/>
              <a:t>tradicional de </a:t>
            </a:r>
            <a:r>
              <a:rPr lang="pt-BR" i="1" dirty="0" err="1" smtClean="0">
                <a:solidFill>
                  <a:srgbClr val="FFFF00"/>
                </a:solidFill>
              </a:rPr>
              <a:t>multicasting</a:t>
            </a:r>
            <a:r>
              <a:rPr lang="pt-BR" dirty="0" smtClean="0"/>
              <a:t>;</a:t>
            </a:r>
          </a:p>
          <a:p>
            <a:r>
              <a:rPr lang="pt-BR" dirty="0" smtClean="0"/>
              <a:t>No </a:t>
            </a:r>
            <a:r>
              <a:rPr lang="pt-BR" dirty="0"/>
              <a:t>exemplo, um pacote deve ser enviado para os </a:t>
            </a:r>
            <a:r>
              <a:rPr lang="pt-BR" i="1" dirty="0"/>
              <a:t>hosts </a:t>
            </a:r>
            <a:r>
              <a:rPr lang="pt-BR" dirty="0"/>
              <a:t>destinos A, B e C. Ele é replicado no </a:t>
            </a:r>
            <a:r>
              <a:rPr lang="pt-BR" i="1" dirty="0"/>
              <a:t>host </a:t>
            </a:r>
            <a:r>
              <a:rPr lang="pt-BR" dirty="0"/>
              <a:t>de origem e três cópias são enviadas, consumindo maior desempenho no </a:t>
            </a:r>
            <a:r>
              <a:rPr lang="pt-BR" i="1" dirty="0"/>
              <a:t>host </a:t>
            </a:r>
            <a:r>
              <a:rPr lang="pt-BR" dirty="0"/>
              <a:t>X e maior largura de banda na rede, mesmo que alguns dos segmentos de rede sejam comuns aos três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549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Middleware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18583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É uma camada de software que possibilita a comunicação entre aplicações distribuídas;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Objetiva diminuir a complexidade e heterogeneidade dos diversos sistemas existentes.</a:t>
            </a:r>
          </a:p>
        </p:txBody>
      </p:sp>
    </p:spTree>
    <p:extLst>
      <p:ext uri="{BB962C8B-B14F-4D97-AF65-F5344CB8AC3E}">
        <p14:creationId xmlns:p14="http://schemas.microsoft.com/office/powerpoint/2010/main" val="3388189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Redes de Computadores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r>
              <a:rPr lang="pt-BR" dirty="0"/>
              <a:t>Para desenvolver diferentes tipos de topologias, as redes são compostas por uma variedade de equipamentos que, juntamente com a </a:t>
            </a:r>
            <a:r>
              <a:rPr lang="pt-BR" dirty="0" err="1"/>
              <a:t>cablagem</a:t>
            </a:r>
            <a:r>
              <a:rPr lang="pt-BR" dirty="0"/>
              <a:t>, constituem a estrutura base de todo o processo de </a:t>
            </a:r>
            <a:r>
              <a:rPr lang="pt-BR" dirty="0" smtClean="0"/>
              <a:t>comunicação.</a:t>
            </a:r>
          </a:p>
        </p:txBody>
      </p:sp>
      <p:pic>
        <p:nvPicPr>
          <p:cNvPr id="4" name="Picture 2" descr="http://www.omnisecu.com/images/basic-networking/network-ethernet-hu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4086" b="4031"/>
          <a:stretch/>
        </p:blipFill>
        <p:spPr bwMode="auto">
          <a:xfrm>
            <a:off x="1187624" y="3853218"/>
            <a:ext cx="2496991" cy="158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s-na.ssl-images-amazon.com/images/G/01/electronics/detail-page/sc_b004ghmu56-01anglel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8" b="10596"/>
          <a:stretch/>
        </p:blipFill>
        <p:spPr bwMode="auto">
          <a:xfrm>
            <a:off x="3995936" y="3601052"/>
            <a:ext cx="4608511" cy="9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tconnect.uw.edu/wp-content/uploads/2013/05/rout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4846"/>
            <a:ext cx="2819648" cy="17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kstec.com.br/images/produtos/b362aac51d68bdf2424424665aeac378b0d98f3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8" t="34442" r="4873" b="35319"/>
          <a:stretch/>
        </p:blipFill>
        <p:spPr bwMode="auto">
          <a:xfrm>
            <a:off x="683568" y="5674620"/>
            <a:ext cx="4194602" cy="10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956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Middleware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768752" cy="464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47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Middleware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966966"/>
          </a:xfrm>
        </p:spPr>
        <p:txBody>
          <a:bodyPr/>
          <a:lstStyle/>
          <a:p>
            <a:r>
              <a:rPr lang="pt-PT" dirty="0"/>
              <a:t>Duas características importantes na construção de um </a:t>
            </a:r>
            <a:r>
              <a:rPr lang="pt-PT" i="1" dirty="0"/>
              <a:t>middleware</a:t>
            </a:r>
            <a:r>
              <a:rPr lang="pt-PT" dirty="0"/>
              <a:t> são sua flexibilidade e </a:t>
            </a:r>
            <a:r>
              <a:rPr lang="pt-PT" dirty="0" smtClean="0"/>
              <a:t>performance;</a:t>
            </a:r>
          </a:p>
          <a:p>
            <a:pPr lvl="1"/>
            <a:r>
              <a:rPr lang="pt-PT" dirty="0" smtClean="0"/>
              <a:t>Porém</a:t>
            </a:r>
            <a:r>
              <a:rPr lang="pt-PT" dirty="0"/>
              <a:t>, estes dois pontos são mutuamente exclusivos, já que o alto nível de flexibilidade acaba impedindo um alto nível de performance, sendo o ideal um balanceamento entre os dois</a:t>
            </a:r>
            <a:r>
              <a:rPr lang="pt-PT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540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Redes P2P</a:t>
            </a:r>
            <a:endParaRPr lang="pt-BR" sz="4800" b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07572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Uma rede </a:t>
            </a:r>
            <a:r>
              <a:rPr lang="pt-BR" i="1" dirty="0"/>
              <a:t>P2P</a:t>
            </a:r>
            <a:r>
              <a:rPr lang="pt-BR" dirty="0"/>
              <a:t> é formada por </a:t>
            </a:r>
            <a:r>
              <a:rPr lang="pt-BR" dirty="0">
                <a:solidFill>
                  <a:srgbClr val="FFFF00"/>
                </a:solidFill>
              </a:rPr>
              <a:t>vários nós</a:t>
            </a:r>
            <a:r>
              <a:rPr lang="pt-BR" dirty="0"/>
              <a:t>, e a comunicação e </a:t>
            </a:r>
            <a:r>
              <a:rPr lang="pt-BR" dirty="0">
                <a:solidFill>
                  <a:srgbClr val="FFFF00"/>
                </a:solidFill>
              </a:rPr>
              <a:t>troca de dados </a:t>
            </a:r>
            <a:r>
              <a:rPr lang="pt-BR" dirty="0"/>
              <a:t>na rede é feita </a:t>
            </a:r>
            <a:r>
              <a:rPr lang="pt-BR" dirty="0">
                <a:solidFill>
                  <a:srgbClr val="FFFF00"/>
                </a:solidFill>
              </a:rPr>
              <a:t>diretamente entre os nós</a:t>
            </a:r>
            <a:r>
              <a:rPr lang="pt-BR" dirty="0"/>
              <a:t>, ao invés de arbitrada por um nó </a:t>
            </a:r>
            <a:r>
              <a:rPr lang="pt-BR" dirty="0" smtClean="0"/>
              <a:t>intermediário;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Cada </a:t>
            </a:r>
            <a:r>
              <a:rPr lang="pt-BR" dirty="0"/>
              <a:t>nó em uma rede </a:t>
            </a:r>
            <a:r>
              <a:rPr lang="pt-BR" i="1" dirty="0"/>
              <a:t>P2P</a:t>
            </a:r>
            <a:r>
              <a:rPr lang="pt-BR" dirty="0"/>
              <a:t> </a:t>
            </a:r>
            <a:r>
              <a:rPr lang="pt-BR" dirty="0">
                <a:solidFill>
                  <a:srgbClr val="FFFF00"/>
                </a:solidFill>
              </a:rPr>
              <a:t>pode agir simultaneamente como cliente e servidor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.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Não confunda P2P com cliente-servidor.</a:t>
            </a:r>
          </a:p>
        </p:txBody>
      </p:sp>
    </p:spTree>
    <p:extLst>
      <p:ext uri="{BB962C8B-B14F-4D97-AF65-F5344CB8AC3E}">
        <p14:creationId xmlns:p14="http://schemas.microsoft.com/office/powerpoint/2010/main" val="8838590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Redes P2P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80" name="Imagem 79" descr="http://www.gta.ufrj.br/ensino/eel879/trabalhos_vf_2010_2/andre/images/P2P-network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15945" r="10591" b="15936"/>
          <a:stretch/>
        </p:blipFill>
        <p:spPr bwMode="auto">
          <a:xfrm>
            <a:off x="5004048" y="1196752"/>
            <a:ext cx="3604681" cy="3673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" name="Imagem 80" descr="http://www.gta.ufrj.br/ensino/eel879/trabalhos_vf_2010_2/andre/images/Server-based-network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16142" r="9977" b="16921"/>
          <a:stretch/>
        </p:blipFill>
        <p:spPr bwMode="auto">
          <a:xfrm>
            <a:off x="789494" y="1196752"/>
            <a:ext cx="3782506" cy="36715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6" name="CaixaDeTexto 85"/>
          <p:cNvSpPr txBox="1"/>
          <p:nvPr/>
        </p:nvSpPr>
        <p:spPr>
          <a:xfrm>
            <a:off x="1523503" y="4987389"/>
            <a:ext cx="231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Cliente-servidor</a:t>
            </a:r>
            <a:endParaRPr lang="pt-BR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5854489" y="4987389"/>
            <a:ext cx="190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Peer-to-peer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089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Redes P2P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grpSp>
        <p:nvGrpSpPr>
          <p:cNvPr id="140" name="Grupo 139"/>
          <p:cNvGrpSpPr/>
          <p:nvPr/>
        </p:nvGrpSpPr>
        <p:grpSpPr>
          <a:xfrm>
            <a:off x="570189" y="1509732"/>
            <a:ext cx="3765908" cy="2520217"/>
            <a:chOff x="570189" y="1509732"/>
            <a:chExt cx="3765908" cy="2520217"/>
          </a:xfrm>
        </p:grpSpPr>
        <p:sp>
          <p:nvSpPr>
            <p:cNvPr id="5" name="Elipse 4"/>
            <p:cNvSpPr/>
            <p:nvPr/>
          </p:nvSpPr>
          <p:spPr bwMode="auto">
            <a:xfrm>
              <a:off x="1620691" y="1509732"/>
              <a:ext cx="1727174" cy="1727172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4925">
              <a:solidFill>
                <a:schemeClr val="accent5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3" name="Elipse 2"/>
            <p:cNvSpPr/>
            <p:nvPr/>
          </p:nvSpPr>
          <p:spPr bwMode="auto">
            <a:xfrm>
              <a:off x="3904049" y="1983884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9" name="Elipse 8"/>
            <p:cNvSpPr/>
            <p:nvPr/>
          </p:nvSpPr>
          <p:spPr bwMode="auto">
            <a:xfrm>
              <a:off x="1979712" y="1831132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</a:t>
              </a:r>
            </a:p>
          </p:txBody>
        </p:sp>
        <p:sp>
          <p:nvSpPr>
            <p:cNvPr id="10" name="Elipse 9"/>
            <p:cNvSpPr/>
            <p:nvPr/>
          </p:nvSpPr>
          <p:spPr bwMode="auto">
            <a:xfrm>
              <a:off x="2555776" y="1831132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</a:t>
              </a:r>
            </a:p>
          </p:txBody>
        </p:sp>
        <p:sp>
          <p:nvSpPr>
            <p:cNvPr id="11" name="Elipse 10"/>
            <p:cNvSpPr/>
            <p:nvPr/>
          </p:nvSpPr>
          <p:spPr bwMode="auto">
            <a:xfrm>
              <a:off x="1979712" y="2465512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</a:t>
              </a:r>
            </a:p>
          </p:txBody>
        </p:sp>
        <p:sp>
          <p:nvSpPr>
            <p:cNvPr id="12" name="Elipse 11"/>
            <p:cNvSpPr/>
            <p:nvPr/>
          </p:nvSpPr>
          <p:spPr bwMode="auto">
            <a:xfrm>
              <a:off x="2555776" y="2465512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</a:t>
              </a:r>
            </a:p>
          </p:txBody>
        </p:sp>
        <p:sp>
          <p:nvSpPr>
            <p:cNvPr id="13" name="Elipse 12"/>
            <p:cNvSpPr/>
            <p:nvPr/>
          </p:nvSpPr>
          <p:spPr bwMode="auto">
            <a:xfrm>
              <a:off x="3739805" y="2897560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14" name="Elipse 13"/>
            <p:cNvSpPr/>
            <p:nvPr/>
          </p:nvSpPr>
          <p:spPr bwMode="auto">
            <a:xfrm>
              <a:off x="2977090" y="3558967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1763688" y="3597901"/>
              <a:ext cx="432048" cy="432048"/>
            </a:xfrm>
            <a:prstGeom prst="ellips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16" name="Elipse 15"/>
            <p:cNvSpPr/>
            <p:nvPr/>
          </p:nvSpPr>
          <p:spPr bwMode="auto">
            <a:xfrm>
              <a:off x="883642" y="2897560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570189" y="1947347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cxnSp>
          <p:nvCxnSpPr>
            <p:cNvPr id="19" name="Conector reto 18"/>
            <p:cNvCxnSpPr>
              <a:stCxn id="17" idx="6"/>
              <a:endCxn id="9" idx="2"/>
            </p:cNvCxnSpPr>
            <p:nvPr/>
          </p:nvCxnSpPr>
          <p:spPr>
            <a:xfrm flipV="1">
              <a:off x="1002237" y="2047156"/>
              <a:ext cx="977475" cy="11621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>
              <a:stCxn id="11" idx="0"/>
              <a:endCxn id="9" idx="4"/>
            </p:cNvCxnSpPr>
            <p:nvPr/>
          </p:nvCxnSpPr>
          <p:spPr>
            <a:xfrm flipV="1">
              <a:off x="2195736" y="2263180"/>
              <a:ext cx="0" cy="202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>
              <a:stCxn id="9" idx="6"/>
            </p:cNvCxnSpPr>
            <p:nvPr/>
          </p:nvCxnSpPr>
          <p:spPr>
            <a:xfrm>
              <a:off x="2411760" y="2047156"/>
              <a:ext cx="14299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>
              <a:stCxn id="10" idx="4"/>
              <a:endCxn id="12" idx="0"/>
            </p:cNvCxnSpPr>
            <p:nvPr/>
          </p:nvCxnSpPr>
          <p:spPr>
            <a:xfrm>
              <a:off x="2771800" y="2263180"/>
              <a:ext cx="0" cy="202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>
              <a:stCxn id="11" idx="6"/>
              <a:endCxn id="12" idx="2"/>
            </p:cNvCxnSpPr>
            <p:nvPr/>
          </p:nvCxnSpPr>
          <p:spPr>
            <a:xfrm>
              <a:off x="2411760" y="2681536"/>
              <a:ext cx="14401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>
              <a:stCxn id="11" idx="7"/>
              <a:endCxn id="10" idx="3"/>
            </p:cNvCxnSpPr>
            <p:nvPr/>
          </p:nvCxnSpPr>
          <p:spPr>
            <a:xfrm flipV="1">
              <a:off x="2348488" y="2199908"/>
              <a:ext cx="270560" cy="3288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>
              <a:stCxn id="9" idx="5"/>
              <a:endCxn id="12" idx="1"/>
            </p:cNvCxnSpPr>
            <p:nvPr/>
          </p:nvCxnSpPr>
          <p:spPr>
            <a:xfrm>
              <a:off x="2348488" y="2199908"/>
              <a:ext cx="270560" cy="3288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>
              <a:stCxn id="16" idx="7"/>
              <a:endCxn id="9" idx="3"/>
            </p:cNvCxnSpPr>
            <p:nvPr/>
          </p:nvCxnSpPr>
          <p:spPr>
            <a:xfrm flipV="1">
              <a:off x="1252418" y="2199908"/>
              <a:ext cx="790566" cy="76092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>
              <a:stCxn id="15" idx="0"/>
              <a:endCxn id="11" idx="4"/>
            </p:cNvCxnSpPr>
            <p:nvPr/>
          </p:nvCxnSpPr>
          <p:spPr>
            <a:xfrm flipV="1">
              <a:off x="1979712" y="2897560"/>
              <a:ext cx="216024" cy="70034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>
              <a:stCxn id="14" idx="0"/>
              <a:endCxn id="12" idx="4"/>
            </p:cNvCxnSpPr>
            <p:nvPr/>
          </p:nvCxnSpPr>
          <p:spPr>
            <a:xfrm flipH="1" flipV="1">
              <a:off x="2771800" y="2897560"/>
              <a:ext cx="421314" cy="66140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>
              <a:stCxn id="3" idx="2"/>
              <a:endCxn id="10" idx="6"/>
            </p:cNvCxnSpPr>
            <p:nvPr/>
          </p:nvCxnSpPr>
          <p:spPr>
            <a:xfrm flipH="1" flipV="1">
              <a:off x="2987824" y="2047156"/>
              <a:ext cx="916225" cy="152752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>
              <a:stCxn id="13" idx="1"/>
              <a:endCxn id="12" idx="6"/>
            </p:cNvCxnSpPr>
            <p:nvPr/>
          </p:nvCxnSpPr>
          <p:spPr>
            <a:xfrm flipH="1" flipV="1">
              <a:off x="2987824" y="2681536"/>
              <a:ext cx="815253" cy="279296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>
              <a:stCxn id="14" idx="7"/>
              <a:endCxn id="13" idx="3"/>
            </p:cNvCxnSpPr>
            <p:nvPr/>
          </p:nvCxnSpPr>
          <p:spPr>
            <a:xfrm flipV="1">
              <a:off x="3345866" y="3266336"/>
              <a:ext cx="457211" cy="355903"/>
            </a:xfrm>
            <a:prstGeom prst="line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Conector de seta reta 51"/>
            <p:cNvCxnSpPr/>
            <p:nvPr/>
          </p:nvCxnSpPr>
          <p:spPr>
            <a:xfrm flipV="1">
              <a:off x="1869808" y="3194312"/>
              <a:ext cx="144016" cy="3307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de seta reta 53"/>
            <p:cNvCxnSpPr/>
            <p:nvPr/>
          </p:nvCxnSpPr>
          <p:spPr>
            <a:xfrm flipH="1">
              <a:off x="2091463" y="3253756"/>
              <a:ext cx="123379" cy="3045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aixaDeTexto 54"/>
            <p:cNvSpPr txBox="1"/>
            <p:nvPr/>
          </p:nvSpPr>
          <p:spPr>
            <a:xfrm>
              <a:off x="3334832" y="310379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</a:t>
              </a:r>
              <a:endParaRPr lang="pt-B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2128208" y="322136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R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1647701" y="3095799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480110" y="4797152"/>
            <a:ext cx="3346084" cy="1037759"/>
            <a:chOff x="539552" y="5204919"/>
            <a:chExt cx="3346084" cy="1037759"/>
          </a:xfrm>
        </p:grpSpPr>
        <p:sp>
          <p:nvSpPr>
            <p:cNvPr id="59" name="Elipse 58"/>
            <p:cNvSpPr/>
            <p:nvPr/>
          </p:nvSpPr>
          <p:spPr bwMode="auto">
            <a:xfrm>
              <a:off x="539552" y="5204919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64" name="Elipse 63"/>
            <p:cNvSpPr/>
            <p:nvPr/>
          </p:nvSpPr>
          <p:spPr bwMode="auto">
            <a:xfrm>
              <a:off x="539552" y="5733256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</a:t>
              </a:r>
            </a:p>
          </p:txBody>
        </p:sp>
        <p:sp>
          <p:nvSpPr>
            <p:cNvPr id="65" name="CaixaDeTexto 64"/>
            <p:cNvSpPr txBox="1"/>
            <p:nvPr/>
          </p:nvSpPr>
          <p:spPr>
            <a:xfrm>
              <a:off x="1998302" y="5236277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R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66" name="CaixaDeTexto 65"/>
            <p:cNvSpPr txBox="1"/>
            <p:nvPr/>
          </p:nvSpPr>
          <p:spPr>
            <a:xfrm>
              <a:off x="1998302" y="5545887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  <p:sp>
          <p:nvSpPr>
            <p:cNvPr id="67" name="CaixaDeTexto 66"/>
            <p:cNvSpPr txBox="1"/>
            <p:nvPr/>
          </p:nvSpPr>
          <p:spPr>
            <a:xfrm>
              <a:off x="1998302" y="5873346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</a:t>
              </a:r>
              <a:endParaRPr lang="pt-B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8" name="CaixaDeTexto 67"/>
            <p:cNvSpPr txBox="1"/>
            <p:nvPr/>
          </p:nvSpPr>
          <p:spPr>
            <a:xfrm>
              <a:off x="1003214" y="5236277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err="1" smtClean="0"/>
                <a:t>peer</a:t>
              </a:r>
              <a:endParaRPr lang="pt-BR" dirty="0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003214" y="5764614"/>
              <a:ext cx="769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server</a:t>
              </a:r>
              <a:endParaRPr lang="pt-BR" dirty="0"/>
            </a:p>
          </p:txBody>
        </p:sp>
        <p:sp>
          <p:nvSpPr>
            <p:cNvPr id="70" name="CaixaDeTexto 69"/>
            <p:cNvSpPr txBox="1"/>
            <p:nvPr/>
          </p:nvSpPr>
          <p:spPr>
            <a:xfrm>
              <a:off x="2409091" y="5236277"/>
              <a:ext cx="1037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response</a:t>
              </a:r>
              <a:endParaRPr lang="pt-BR" dirty="0"/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2419465" y="5545887"/>
              <a:ext cx="729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query</a:t>
              </a:r>
              <a:endParaRPr lang="pt-BR" dirty="0"/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2419465" y="5873346"/>
              <a:ext cx="14661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file download</a:t>
              </a:r>
              <a:endParaRPr lang="pt-BR" dirty="0"/>
            </a:p>
          </p:txBody>
        </p:sp>
      </p:grpSp>
      <p:grpSp>
        <p:nvGrpSpPr>
          <p:cNvPr id="141" name="Grupo 140"/>
          <p:cNvGrpSpPr/>
          <p:nvPr/>
        </p:nvGrpSpPr>
        <p:grpSpPr>
          <a:xfrm>
            <a:off x="5508104" y="1504454"/>
            <a:ext cx="2868370" cy="2786211"/>
            <a:chOff x="5508104" y="1504454"/>
            <a:chExt cx="2868370" cy="2786211"/>
          </a:xfrm>
        </p:grpSpPr>
        <p:sp>
          <p:nvSpPr>
            <p:cNvPr id="78" name="Elipse 77"/>
            <p:cNvSpPr/>
            <p:nvPr/>
          </p:nvSpPr>
          <p:spPr bwMode="auto">
            <a:xfrm>
              <a:off x="7184973" y="1504454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79" name="Elipse 78"/>
            <p:cNvSpPr/>
            <p:nvPr/>
          </p:nvSpPr>
          <p:spPr bwMode="auto">
            <a:xfrm>
              <a:off x="5896246" y="1659529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5508104" y="2668544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6699314" y="2646797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84" name="Elipse 83"/>
            <p:cNvSpPr/>
            <p:nvPr/>
          </p:nvSpPr>
          <p:spPr bwMode="auto">
            <a:xfrm>
              <a:off x="7944426" y="2452520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85" name="Elipse 84"/>
            <p:cNvSpPr/>
            <p:nvPr/>
          </p:nvSpPr>
          <p:spPr bwMode="auto">
            <a:xfrm>
              <a:off x="7795420" y="3502985"/>
              <a:ext cx="432048" cy="43204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sp>
          <p:nvSpPr>
            <p:cNvPr id="88" name="Elipse 87"/>
            <p:cNvSpPr/>
            <p:nvPr/>
          </p:nvSpPr>
          <p:spPr bwMode="auto">
            <a:xfrm>
              <a:off x="6488665" y="3757219"/>
              <a:ext cx="432048" cy="432048"/>
            </a:xfrm>
            <a:prstGeom prst="ellips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23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P</a:t>
              </a:r>
            </a:p>
          </p:txBody>
        </p:sp>
        <p:cxnSp>
          <p:nvCxnSpPr>
            <p:cNvPr id="90" name="Conector reto 89"/>
            <p:cNvCxnSpPr>
              <a:stCxn id="82" idx="7"/>
              <a:endCxn id="78" idx="3"/>
            </p:cNvCxnSpPr>
            <p:nvPr/>
          </p:nvCxnSpPr>
          <p:spPr>
            <a:xfrm flipV="1">
              <a:off x="5876880" y="1873230"/>
              <a:ext cx="1371365" cy="858586"/>
            </a:xfrm>
            <a:prstGeom prst="line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CaixaDeTexto 90"/>
            <p:cNvSpPr txBox="1"/>
            <p:nvPr/>
          </p:nvSpPr>
          <p:spPr>
            <a:xfrm>
              <a:off x="6196263" y="2076490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D</a:t>
              </a:r>
              <a:endParaRPr lang="pt-BR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94" name="Conector de seta reta 93"/>
            <p:cNvCxnSpPr/>
            <p:nvPr/>
          </p:nvCxnSpPr>
          <p:spPr>
            <a:xfrm flipH="1" flipV="1">
              <a:off x="5714089" y="3308784"/>
              <a:ext cx="482174" cy="4179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ixaDeTexto 94"/>
            <p:cNvSpPr txBox="1"/>
            <p:nvPr/>
          </p:nvSpPr>
          <p:spPr>
            <a:xfrm>
              <a:off x="6118076" y="3635547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  <p:cxnSp>
          <p:nvCxnSpPr>
            <p:cNvPr id="100" name="Conector reto 99"/>
            <p:cNvCxnSpPr>
              <a:stCxn id="82" idx="0"/>
              <a:endCxn id="79" idx="3"/>
            </p:cNvCxnSpPr>
            <p:nvPr/>
          </p:nvCxnSpPr>
          <p:spPr>
            <a:xfrm flipV="1">
              <a:off x="5724128" y="2028305"/>
              <a:ext cx="235390" cy="64023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>
              <a:stCxn id="79" idx="6"/>
              <a:endCxn id="78" idx="2"/>
            </p:cNvCxnSpPr>
            <p:nvPr/>
          </p:nvCxnSpPr>
          <p:spPr>
            <a:xfrm flipV="1">
              <a:off x="6328294" y="1720478"/>
              <a:ext cx="856679" cy="155075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>
              <a:stCxn id="82" idx="6"/>
              <a:endCxn id="83" idx="2"/>
            </p:cNvCxnSpPr>
            <p:nvPr/>
          </p:nvCxnSpPr>
          <p:spPr>
            <a:xfrm flipV="1">
              <a:off x="5940152" y="2862821"/>
              <a:ext cx="759162" cy="2174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>
              <a:stCxn id="83" idx="7"/>
              <a:endCxn id="78" idx="4"/>
            </p:cNvCxnSpPr>
            <p:nvPr/>
          </p:nvCxnSpPr>
          <p:spPr>
            <a:xfrm flipV="1">
              <a:off x="7068090" y="1936502"/>
              <a:ext cx="332907" cy="77356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>
              <a:stCxn id="83" idx="6"/>
              <a:endCxn id="84" idx="2"/>
            </p:cNvCxnSpPr>
            <p:nvPr/>
          </p:nvCxnSpPr>
          <p:spPr>
            <a:xfrm flipV="1">
              <a:off x="7131362" y="2668544"/>
              <a:ext cx="813064" cy="19427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>
              <a:stCxn id="88" idx="0"/>
              <a:endCxn id="83" idx="4"/>
            </p:cNvCxnSpPr>
            <p:nvPr/>
          </p:nvCxnSpPr>
          <p:spPr>
            <a:xfrm flipV="1">
              <a:off x="6704689" y="3078845"/>
              <a:ext cx="210649" cy="67837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>
              <a:stCxn id="82" idx="4"/>
              <a:endCxn id="88" idx="1"/>
            </p:cNvCxnSpPr>
            <p:nvPr/>
          </p:nvCxnSpPr>
          <p:spPr>
            <a:xfrm>
              <a:off x="5724128" y="3100592"/>
              <a:ext cx="827809" cy="71989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Conector reto 113"/>
            <p:cNvCxnSpPr>
              <a:stCxn id="88" idx="6"/>
              <a:endCxn id="85" idx="2"/>
            </p:cNvCxnSpPr>
            <p:nvPr/>
          </p:nvCxnSpPr>
          <p:spPr>
            <a:xfrm flipV="1">
              <a:off x="6920713" y="3719009"/>
              <a:ext cx="874707" cy="254234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ector reto 115"/>
            <p:cNvCxnSpPr>
              <a:stCxn id="85" idx="0"/>
              <a:endCxn id="84" idx="4"/>
            </p:cNvCxnSpPr>
            <p:nvPr/>
          </p:nvCxnSpPr>
          <p:spPr>
            <a:xfrm flipV="1">
              <a:off x="8011444" y="2884568"/>
              <a:ext cx="149006" cy="618417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Conector de seta reta 118"/>
            <p:cNvCxnSpPr/>
            <p:nvPr/>
          </p:nvCxnSpPr>
          <p:spPr>
            <a:xfrm flipV="1">
              <a:off x="7324621" y="2549786"/>
              <a:ext cx="594742" cy="1565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CaixaDeTexto 120"/>
            <p:cNvSpPr txBox="1"/>
            <p:nvPr/>
          </p:nvSpPr>
          <p:spPr>
            <a:xfrm>
              <a:off x="7058218" y="2484814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  <p:cxnSp>
          <p:nvCxnSpPr>
            <p:cNvPr id="122" name="Conector de seta reta 121"/>
            <p:cNvCxnSpPr/>
            <p:nvPr/>
          </p:nvCxnSpPr>
          <p:spPr>
            <a:xfrm flipV="1">
              <a:off x="6939020" y="3102397"/>
              <a:ext cx="122607" cy="4685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CaixaDeTexto 123"/>
            <p:cNvSpPr txBox="1"/>
            <p:nvPr/>
          </p:nvSpPr>
          <p:spPr>
            <a:xfrm>
              <a:off x="6727932" y="3503815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  <p:cxnSp>
          <p:nvCxnSpPr>
            <p:cNvPr id="125" name="Conector de seta reta 124"/>
            <p:cNvCxnSpPr/>
            <p:nvPr/>
          </p:nvCxnSpPr>
          <p:spPr>
            <a:xfrm flipV="1">
              <a:off x="8238142" y="2879541"/>
              <a:ext cx="122607" cy="46851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CaixaDeTexto 125"/>
            <p:cNvSpPr txBox="1"/>
            <p:nvPr/>
          </p:nvSpPr>
          <p:spPr>
            <a:xfrm>
              <a:off x="8027054" y="3280959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  <p:cxnSp>
          <p:nvCxnSpPr>
            <p:cNvPr id="127" name="Conector de seta reta 126"/>
            <p:cNvCxnSpPr/>
            <p:nvPr/>
          </p:nvCxnSpPr>
          <p:spPr>
            <a:xfrm flipV="1">
              <a:off x="7156505" y="3986305"/>
              <a:ext cx="594742" cy="1565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CaixaDeTexto 127"/>
            <p:cNvSpPr txBox="1"/>
            <p:nvPr/>
          </p:nvSpPr>
          <p:spPr>
            <a:xfrm>
              <a:off x="6890102" y="3921333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rgbClr val="FF0000"/>
                  </a:solidFill>
                </a:rPr>
                <a:t>Q</a:t>
              </a:r>
            </a:p>
          </p:txBody>
        </p:sp>
        <p:cxnSp>
          <p:nvCxnSpPr>
            <p:cNvPr id="129" name="Conector de seta reta 128"/>
            <p:cNvCxnSpPr/>
            <p:nvPr/>
          </p:nvCxnSpPr>
          <p:spPr>
            <a:xfrm flipH="1">
              <a:off x="6601681" y="3203140"/>
              <a:ext cx="154952" cy="4931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CaixaDeTexto 132"/>
            <p:cNvSpPr txBox="1"/>
            <p:nvPr/>
          </p:nvSpPr>
          <p:spPr>
            <a:xfrm>
              <a:off x="6535953" y="2921065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R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cxnSp>
          <p:nvCxnSpPr>
            <p:cNvPr id="134" name="Conector de seta reta 133"/>
            <p:cNvCxnSpPr/>
            <p:nvPr/>
          </p:nvCxnSpPr>
          <p:spPr>
            <a:xfrm flipH="1">
              <a:off x="7836094" y="3022552"/>
              <a:ext cx="154952" cy="4931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aixaDeTexto 134"/>
            <p:cNvSpPr txBox="1"/>
            <p:nvPr/>
          </p:nvSpPr>
          <p:spPr>
            <a:xfrm>
              <a:off x="7758720" y="2749732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R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38" name="CaixaDeTexto 137"/>
          <p:cNvSpPr txBox="1"/>
          <p:nvPr/>
        </p:nvSpPr>
        <p:spPr>
          <a:xfrm>
            <a:off x="2033258" y="962094"/>
            <a:ext cx="92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Napster</a:t>
            </a:r>
            <a:endParaRPr lang="pt-BR" dirty="0"/>
          </a:p>
        </p:txBody>
      </p:sp>
      <p:sp>
        <p:nvSpPr>
          <p:cNvPr id="139" name="CaixaDeTexto 138"/>
          <p:cNvSpPr txBox="1"/>
          <p:nvPr/>
        </p:nvSpPr>
        <p:spPr>
          <a:xfrm>
            <a:off x="6723853" y="1046379"/>
            <a:ext cx="980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Gnutella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7259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Redes P2P</a:t>
            </a:r>
            <a:endParaRPr lang="pt-BR" sz="4800" b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91150"/>
          </a:xfrm>
        </p:spPr>
        <p:txBody>
          <a:bodyPr/>
          <a:lstStyle/>
          <a:p>
            <a:r>
              <a:rPr lang="pt-BR" dirty="0" smtClean="0"/>
              <a:t>Considera-se redes P2P:</a:t>
            </a:r>
          </a:p>
          <a:p>
            <a:pPr lvl="1"/>
            <a:r>
              <a:rPr lang="pt-BR" dirty="0" smtClean="0"/>
              <a:t>Puras;</a:t>
            </a:r>
          </a:p>
          <a:p>
            <a:pPr lvl="1"/>
            <a:r>
              <a:rPr lang="pt-BR" dirty="0" smtClean="0"/>
              <a:t>Híbridas.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147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Redes P2P</a:t>
            </a:r>
            <a:endParaRPr lang="pt-BR" sz="4800" b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834348"/>
          </a:xfrm>
        </p:spPr>
        <p:txBody>
          <a:bodyPr/>
          <a:lstStyle/>
          <a:p>
            <a:r>
              <a:rPr lang="pt-BR" dirty="0" smtClean="0"/>
              <a:t>O controle de conexões e fluxo de informações numa rede P2P pode ser:</a:t>
            </a:r>
          </a:p>
          <a:p>
            <a:pPr lvl="1"/>
            <a:r>
              <a:rPr lang="pt-BR" dirty="0" smtClean="0"/>
              <a:t>Distribuído;</a:t>
            </a:r>
          </a:p>
          <a:p>
            <a:pPr lvl="1"/>
            <a:r>
              <a:rPr lang="pt-BR" dirty="0" smtClean="0"/>
              <a:t>Centralizado.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029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Redes P2P</a:t>
            </a:r>
            <a:endParaRPr lang="pt-BR" sz="4800" b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834348"/>
          </a:xfrm>
        </p:spPr>
        <p:txBody>
          <a:bodyPr/>
          <a:lstStyle/>
          <a:p>
            <a:r>
              <a:rPr lang="pt-BR" dirty="0" smtClean="0"/>
              <a:t>Pode-se classificar também pelo tipo de enlace formado:</a:t>
            </a:r>
          </a:p>
          <a:p>
            <a:pPr lvl="1"/>
            <a:r>
              <a:rPr lang="pt-BR" dirty="0" smtClean="0"/>
              <a:t>Estruturado;</a:t>
            </a:r>
          </a:p>
          <a:p>
            <a:pPr lvl="1"/>
            <a:r>
              <a:rPr lang="pt-BR" dirty="0" smtClean="0"/>
              <a:t>Não-estruturado.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00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Redes P2P</a:t>
            </a:r>
            <a:endParaRPr lang="pt-BR" sz="4800" b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914370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Primeira Classificação: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Modelo Centralizado;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Modelo Descentralizado;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Modelo Hierárquico.</a:t>
            </a:r>
          </a:p>
        </p:txBody>
      </p:sp>
    </p:spTree>
    <p:extLst>
      <p:ext uri="{BB962C8B-B14F-4D97-AF65-F5344CB8AC3E}">
        <p14:creationId xmlns:p14="http://schemas.microsoft.com/office/powerpoint/2010/main" val="1296025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Redes P2P</a:t>
            </a:r>
            <a:endParaRPr lang="pt-BR" sz="4800" b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763000" cy="2689967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Segunda Classificação: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i="1" dirty="0"/>
              <a:t>CIA</a:t>
            </a:r>
            <a:r>
              <a:rPr lang="pt-BR" dirty="0"/>
              <a:t> (</a:t>
            </a:r>
            <a:r>
              <a:rPr lang="pt-BR" i="1" dirty="0" err="1"/>
              <a:t>Centralized</a:t>
            </a:r>
            <a:r>
              <a:rPr lang="pt-BR" i="1" dirty="0"/>
              <a:t> </a:t>
            </a:r>
            <a:r>
              <a:rPr lang="pt-BR" i="1" dirty="0" err="1"/>
              <a:t>Indexing</a:t>
            </a:r>
            <a:r>
              <a:rPr lang="pt-BR" i="1" dirty="0"/>
              <a:t> </a:t>
            </a:r>
            <a:r>
              <a:rPr lang="pt-BR" i="1" dirty="0" err="1"/>
              <a:t>Architecture</a:t>
            </a:r>
            <a:r>
              <a:rPr lang="pt-BR" dirty="0" smtClean="0"/>
              <a:t>)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i="1" dirty="0"/>
              <a:t>DIFA</a:t>
            </a:r>
            <a:r>
              <a:rPr lang="pt-BR" dirty="0"/>
              <a:t> (</a:t>
            </a:r>
            <a:r>
              <a:rPr lang="pt-BR" i="1" dirty="0" err="1"/>
              <a:t>Distributed</a:t>
            </a:r>
            <a:r>
              <a:rPr lang="pt-BR" i="1" dirty="0"/>
              <a:t> </a:t>
            </a:r>
            <a:r>
              <a:rPr lang="pt-BR" i="1" dirty="0" err="1"/>
              <a:t>Indexing</a:t>
            </a:r>
            <a:r>
              <a:rPr lang="pt-BR" i="1" dirty="0"/>
              <a:t> </a:t>
            </a:r>
            <a:r>
              <a:rPr lang="pt-BR" i="1" dirty="0" err="1"/>
              <a:t>with</a:t>
            </a:r>
            <a:r>
              <a:rPr lang="pt-BR" i="1" dirty="0"/>
              <a:t> </a:t>
            </a:r>
            <a:r>
              <a:rPr lang="pt-BR" i="1" dirty="0" err="1"/>
              <a:t>Flooding</a:t>
            </a:r>
            <a:r>
              <a:rPr lang="pt-BR" i="1" dirty="0"/>
              <a:t> </a:t>
            </a:r>
            <a:r>
              <a:rPr lang="pt-BR" i="1" dirty="0" err="1"/>
              <a:t>Architecture</a:t>
            </a:r>
            <a:r>
              <a:rPr lang="pt-BR" dirty="0" smtClean="0"/>
              <a:t>)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i="1" dirty="0"/>
              <a:t>DIHA</a:t>
            </a:r>
            <a:r>
              <a:rPr lang="pt-BR" dirty="0"/>
              <a:t> (</a:t>
            </a:r>
            <a:r>
              <a:rPr lang="pt-BR" i="1" dirty="0" err="1"/>
              <a:t>Distributed</a:t>
            </a:r>
            <a:r>
              <a:rPr lang="pt-BR" i="1" dirty="0"/>
              <a:t> </a:t>
            </a:r>
            <a:r>
              <a:rPr lang="pt-BR" i="1" dirty="0" err="1"/>
              <a:t>Indexing</a:t>
            </a:r>
            <a:r>
              <a:rPr lang="pt-BR" i="1" dirty="0"/>
              <a:t> </a:t>
            </a:r>
            <a:r>
              <a:rPr lang="pt-BR" i="1" dirty="0" err="1"/>
              <a:t>with</a:t>
            </a:r>
            <a:r>
              <a:rPr lang="pt-BR" i="1" dirty="0"/>
              <a:t> </a:t>
            </a:r>
            <a:r>
              <a:rPr lang="pt-BR" i="1" dirty="0" err="1"/>
              <a:t>Hashing</a:t>
            </a:r>
            <a:r>
              <a:rPr lang="pt-BR" i="1" dirty="0"/>
              <a:t> </a:t>
            </a:r>
            <a:r>
              <a:rPr lang="pt-BR" i="1" dirty="0" err="1"/>
              <a:t>Architecture</a:t>
            </a:r>
            <a:r>
              <a:rPr lang="pt-BR" dirty="0" smtClean="0"/>
              <a:t>)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725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/>
              <a:t>Redes de Computadores</a:t>
            </a:r>
          </a:p>
        </p:txBody>
      </p:sp>
      <p:pic>
        <p:nvPicPr>
          <p:cNvPr id="5" name="Imagem 4"/>
          <p:cNvPicPr/>
          <p:nvPr/>
        </p:nvPicPr>
        <p:blipFill>
          <a:blip r:embed="rId2">
            <a:lum bright="-23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" y="1645021"/>
            <a:ext cx="9190571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1865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29 da apostila.</a:t>
            </a:r>
          </a:p>
        </p:txBody>
      </p:sp>
    </p:spTree>
    <p:extLst>
      <p:ext uri="{BB962C8B-B14F-4D97-AF65-F5344CB8AC3E}">
        <p14:creationId xmlns:p14="http://schemas.microsoft.com/office/powerpoint/2010/main" val="3947618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Sistemas </a:t>
            </a:r>
            <a:r>
              <a:rPr lang="pt-BR" i="1" dirty="0" err="1" smtClean="0"/>
              <a:t>Distribuidos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191789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102388"/>
          </a:xfrm>
        </p:spPr>
        <p:txBody>
          <a:bodyPr/>
          <a:lstStyle/>
          <a:p>
            <a:r>
              <a:rPr lang="pt-BR" dirty="0"/>
              <a:t>Um serviço de rede é um conjunto de operações implementado por um protocolo através de uma interface, e é oferecido à camada imediatamente superior. Ele define o que uma camada é capaz de executar sem se preocupar com a maneira pela qual as operações serão executadas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301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5991"/>
          </a:xfrm>
        </p:spPr>
        <p:txBody>
          <a:bodyPr/>
          <a:lstStyle/>
          <a:p>
            <a:r>
              <a:rPr lang="pt-BR" dirty="0"/>
              <a:t>Cada serviço é utilizado por aplicações diferentes, podendo uma aplicação utilizar vários serviços, como, por exemplo, um browser como o Mozilla Firefox. Este utiliza, por exemplo, HTTP, HTTPS, DNS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7486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91150"/>
          </a:xfrm>
        </p:spPr>
        <p:txBody>
          <a:bodyPr/>
          <a:lstStyle/>
          <a:p>
            <a:r>
              <a:rPr lang="pt-BR" dirty="0"/>
              <a:t>Os serviços podem </a:t>
            </a:r>
            <a:r>
              <a:rPr lang="pt-BR" dirty="0" smtClean="0"/>
              <a:t>ser:</a:t>
            </a:r>
          </a:p>
          <a:p>
            <a:pPr lvl="1"/>
            <a:r>
              <a:rPr lang="pt-BR" dirty="0" smtClean="0"/>
              <a:t>Orientados a conexão;</a:t>
            </a:r>
          </a:p>
          <a:p>
            <a:pPr lvl="1"/>
            <a:r>
              <a:rPr lang="pt-BR" dirty="0" smtClean="0"/>
              <a:t>Sem conexão.</a:t>
            </a:r>
          </a:p>
        </p:txBody>
      </p:sp>
    </p:spTree>
    <p:extLst>
      <p:ext uri="{BB962C8B-B14F-4D97-AF65-F5344CB8AC3E}">
        <p14:creationId xmlns:p14="http://schemas.microsoft.com/office/powerpoint/2010/main" val="32962308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2619</TotalTime>
  <Words>7542</Words>
  <Application>Microsoft Office PowerPoint</Application>
  <PresentationFormat>Apresentação na tela (4:3)</PresentationFormat>
  <Paragraphs>468</Paragraphs>
  <Slides>61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Cambria Math</vt:lpstr>
      <vt:lpstr>Courier New</vt:lpstr>
      <vt:lpstr>Segoe</vt:lpstr>
      <vt:lpstr>Times New Roman</vt:lpstr>
      <vt:lpstr>Wingdings</vt:lpstr>
      <vt:lpstr>7-00134_MS_Qwest_template_Segoe</vt:lpstr>
      <vt:lpstr>Branco com fonte Courier para slides de código</vt:lpstr>
      <vt:lpstr>SISTEMAS DISTRIBUIDOS</vt:lpstr>
      <vt:lpstr>Conteúdo</vt:lpstr>
      <vt:lpstr>Redes de Computadores</vt:lpstr>
      <vt:lpstr>Redes de Computadores</vt:lpstr>
      <vt:lpstr>Redes de Computadores</vt:lpstr>
      <vt:lpstr>Redes de Computadores</vt:lpstr>
      <vt:lpstr>Serviços</vt:lpstr>
      <vt:lpstr>Serviços</vt:lpstr>
      <vt:lpstr>Serviços</vt:lpstr>
      <vt:lpstr>Serviços</vt:lpstr>
      <vt:lpstr>Serviços</vt:lpstr>
      <vt:lpstr>Serviços</vt:lpstr>
      <vt:lpstr>Redundância</vt:lpstr>
      <vt:lpstr>Redundância</vt:lpstr>
      <vt:lpstr>Disponibilidade</vt:lpstr>
      <vt:lpstr>Disponibilidade</vt:lpstr>
      <vt:lpstr>Tolerância a falhas</vt:lpstr>
      <vt:lpstr>Recuperação de Desastres</vt:lpstr>
      <vt:lpstr>Disponibilidade Contínua</vt:lpstr>
      <vt:lpstr>Disponibilidade Contínua</vt:lpstr>
      <vt:lpstr>Sistemas Centralizados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Sistemas Distribuídos</vt:lpstr>
      <vt:lpstr>Paradigma Hierárquico</vt:lpstr>
      <vt:lpstr>Paradigma Hierárquico</vt:lpstr>
      <vt:lpstr>Paradigma Cache de CPU</vt:lpstr>
      <vt:lpstr>Paradigma Cache de CPU</vt:lpstr>
      <vt:lpstr>Paradigma Cliente-Servidor</vt:lpstr>
      <vt:lpstr>Paradigma Cliente-Servidor</vt:lpstr>
      <vt:lpstr>Paradigma Conjunto de Processadores</vt:lpstr>
      <vt:lpstr>Paradigma Conjunto de Processadores</vt:lpstr>
      <vt:lpstr>Paradigma Orientado ao Fluxo de Dados</vt:lpstr>
      <vt:lpstr>Paradigma Orientado ao Fluxo de Dados</vt:lpstr>
      <vt:lpstr>Comunicação e Sincronização</vt:lpstr>
      <vt:lpstr>Comunicação e Sincronização</vt:lpstr>
      <vt:lpstr>Comunicação e Sincronização</vt:lpstr>
      <vt:lpstr>Comunicação e Sincronização</vt:lpstr>
      <vt:lpstr>Comunicação e Sincronização</vt:lpstr>
      <vt:lpstr>Comunicação e Sincronização</vt:lpstr>
      <vt:lpstr>Comunicação e Sincronização</vt:lpstr>
      <vt:lpstr>Comunicação e Sincronização</vt:lpstr>
      <vt:lpstr>Comunicação e Sincronização</vt:lpstr>
      <vt:lpstr>Comunicação e Sincronização</vt:lpstr>
      <vt:lpstr>Middleware</vt:lpstr>
      <vt:lpstr>Middleware</vt:lpstr>
      <vt:lpstr>Middleware</vt:lpstr>
      <vt:lpstr>Redes P2P</vt:lpstr>
      <vt:lpstr>Redes P2P</vt:lpstr>
      <vt:lpstr>Redes P2P</vt:lpstr>
      <vt:lpstr>Redes P2P</vt:lpstr>
      <vt:lpstr>Redes P2P</vt:lpstr>
      <vt:lpstr>Redes P2P</vt:lpstr>
      <vt:lpstr>Redes P2P</vt:lpstr>
      <vt:lpstr>Redes P2P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Distribuidos</dc:title>
  <dc:creator>varajao</dc:creator>
  <cp:keywords/>
  <cp:lastModifiedBy>varajao</cp:lastModifiedBy>
  <cp:revision>329</cp:revision>
  <dcterms:created xsi:type="dcterms:W3CDTF">2015-06-30T13:28:46Z</dcterms:created>
  <dcterms:modified xsi:type="dcterms:W3CDTF">2016-04-20T23:27:01Z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